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57" r:id="rId3"/>
    <p:sldId id="314" r:id="rId4"/>
    <p:sldId id="258" r:id="rId5"/>
    <p:sldId id="259" r:id="rId6"/>
    <p:sldId id="260" r:id="rId7"/>
    <p:sldId id="315" r:id="rId8"/>
    <p:sldId id="313" r:id="rId9"/>
    <p:sldId id="316" r:id="rId10"/>
    <p:sldId id="261" r:id="rId11"/>
    <p:sldId id="269" r:id="rId12"/>
    <p:sldId id="277" r:id="rId13"/>
    <p:sldId id="278" r:id="rId14"/>
    <p:sldId id="317" r:id="rId15"/>
    <p:sldId id="279" r:id="rId16"/>
    <p:sldId id="319" r:id="rId17"/>
    <p:sldId id="263" r:id="rId18"/>
    <p:sldId id="271" r:id="rId19"/>
    <p:sldId id="264" r:id="rId20"/>
    <p:sldId id="301" r:id="rId21"/>
    <p:sldId id="298" r:id="rId22"/>
    <p:sldId id="309" r:id="rId23"/>
    <p:sldId id="308" r:id="rId24"/>
    <p:sldId id="299" r:id="rId25"/>
    <p:sldId id="303" r:id="rId26"/>
    <p:sldId id="266" r:id="rId27"/>
    <p:sldId id="267" r:id="rId28"/>
    <p:sldId id="288" r:id="rId29"/>
    <p:sldId id="304" r:id="rId30"/>
    <p:sldId id="268" r:id="rId31"/>
    <p:sldId id="305" r:id="rId32"/>
    <p:sldId id="320" r:id="rId33"/>
    <p:sldId id="321" r:id="rId34"/>
    <p:sldId id="274" r:id="rId35"/>
    <p:sldId id="294" r:id="rId36"/>
    <p:sldId id="293" r:id="rId37"/>
    <p:sldId id="322" r:id="rId38"/>
    <p:sldId id="311" r:id="rId39"/>
    <p:sldId id="312" r:id="rId40"/>
    <p:sldId id="32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Stomberg" initials="JS" lastIdx="1" clrIdx="0">
    <p:extLst>
      <p:ext uri="{19B8F6BF-5375-455C-9EA6-DF929625EA0E}">
        <p15:presenceInfo xmlns:p15="http://schemas.microsoft.com/office/powerpoint/2012/main" userId="78a55f2011773c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1" autoAdjust="0"/>
    <p:restoredTop sz="89441" autoAdjust="0"/>
  </p:normalViewPr>
  <p:slideViewPr>
    <p:cSldViewPr>
      <p:cViewPr varScale="1">
        <p:scale>
          <a:sx n="82" d="100"/>
          <a:sy n="82" d="100"/>
        </p:scale>
        <p:origin x="1344" y="96"/>
      </p:cViewPr>
      <p:guideLst>
        <p:guide orient="horz" pos="2160"/>
        <p:guide pos="2880"/>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54950E-F038-49D7-A3D9-A7996F71BB92}" type="datetimeFigureOut">
              <a:rPr lang="en-US" smtClean="0"/>
              <a:t>8/24/2016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A0203-FEB1-47DF-A899-A23596BA0BAF}" type="slidenum">
              <a:rPr lang="en-US" smtClean="0"/>
              <a:t>‹#›</a:t>
            </a:fld>
            <a:endParaRPr lang="en-US"/>
          </a:p>
        </p:txBody>
      </p:sp>
    </p:spTree>
    <p:extLst>
      <p:ext uri="{BB962C8B-B14F-4D97-AF65-F5344CB8AC3E}">
        <p14:creationId xmlns:p14="http://schemas.microsoft.com/office/powerpoint/2010/main" val="2471337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slide</a:t>
            </a:r>
          </a:p>
        </p:txBody>
      </p:sp>
      <p:sp>
        <p:nvSpPr>
          <p:cNvPr id="4" name="Slide Number Placeholder 3"/>
          <p:cNvSpPr>
            <a:spLocks noGrp="1"/>
          </p:cNvSpPr>
          <p:nvPr>
            <p:ph type="sldNum" sz="quarter" idx="10"/>
          </p:nvPr>
        </p:nvSpPr>
        <p:spPr/>
        <p:txBody>
          <a:bodyPr/>
          <a:lstStyle/>
          <a:p>
            <a:fld id="{E7FA0203-FEB1-47DF-A899-A23596BA0BAF}" type="slidenum">
              <a:rPr lang="en-US" smtClean="0"/>
              <a:t>1</a:t>
            </a:fld>
            <a:endParaRPr lang="en-US"/>
          </a:p>
        </p:txBody>
      </p:sp>
    </p:spTree>
    <p:extLst>
      <p:ext uri="{BB962C8B-B14F-4D97-AF65-F5344CB8AC3E}">
        <p14:creationId xmlns:p14="http://schemas.microsoft.com/office/powerpoint/2010/main" val="540240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a brief description of nutrients. </a:t>
            </a:r>
          </a:p>
        </p:txBody>
      </p:sp>
      <p:sp>
        <p:nvSpPr>
          <p:cNvPr id="4" name="Slide Number Placeholder 3"/>
          <p:cNvSpPr>
            <a:spLocks noGrp="1"/>
          </p:cNvSpPr>
          <p:nvPr>
            <p:ph type="sldNum" sz="quarter" idx="10"/>
          </p:nvPr>
        </p:nvSpPr>
        <p:spPr/>
        <p:txBody>
          <a:bodyPr/>
          <a:lstStyle/>
          <a:p>
            <a:fld id="{E7FA0203-FEB1-47DF-A899-A23596BA0BAF}" type="slidenum">
              <a:rPr lang="en-US" smtClean="0"/>
              <a:t>10</a:t>
            </a:fld>
            <a:endParaRPr lang="en-US"/>
          </a:p>
        </p:txBody>
      </p:sp>
    </p:spTree>
    <p:extLst>
      <p:ext uri="{BB962C8B-B14F-4D97-AF65-F5344CB8AC3E}">
        <p14:creationId xmlns:p14="http://schemas.microsoft.com/office/powerpoint/2010/main" val="3736765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try to differentiate between nutrients and toxins.  The key message is that the concentration dictates toxicity.  The same element can be a nutrient at low concentrations and a toxin at high concentrations.  Cadmium and selenium are good examples.  Here we explore nitrogen.</a:t>
            </a:r>
          </a:p>
        </p:txBody>
      </p:sp>
      <p:sp>
        <p:nvSpPr>
          <p:cNvPr id="4" name="Slide Number Placeholder 3"/>
          <p:cNvSpPr>
            <a:spLocks noGrp="1"/>
          </p:cNvSpPr>
          <p:nvPr>
            <p:ph type="sldNum" sz="quarter" idx="10"/>
          </p:nvPr>
        </p:nvSpPr>
        <p:spPr/>
        <p:txBody>
          <a:bodyPr/>
          <a:lstStyle/>
          <a:p>
            <a:fld id="{E7FA0203-FEB1-47DF-A899-A23596BA0BAF}" type="slidenum">
              <a:rPr lang="en-US" smtClean="0"/>
              <a:t>11</a:t>
            </a:fld>
            <a:endParaRPr lang="en-US"/>
          </a:p>
        </p:txBody>
      </p:sp>
    </p:spTree>
    <p:extLst>
      <p:ext uri="{BB962C8B-B14F-4D97-AF65-F5344CB8AC3E}">
        <p14:creationId xmlns:p14="http://schemas.microsoft.com/office/powerpoint/2010/main" val="308662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low concentrations, ammonium and nitrate are essential nutrients for plants.  Ammonium is toxic to plants and human at high concentrations.  Nitrate is toxic to humans in high concentrations and may cause blue baby syndrome, where nitrate from drinking water binds to hemoglobin in the blood of infants and causes asphyxiation. </a:t>
            </a:r>
          </a:p>
        </p:txBody>
      </p:sp>
      <p:sp>
        <p:nvSpPr>
          <p:cNvPr id="4" name="Slide Number Placeholder 3"/>
          <p:cNvSpPr>
            <a:spLocks noGrp="1"/>
          </p:cNvSpPr>
          <p:nvPr>
            <p:ph type="sldNum" sz="quarter" idx="10"/>
          </p:nvPr>
        </p:nvSpPr>
        <p:spPr/>
        <p:txBody>
          <a:bodyPr/>
          <a:lstStyle/>
          <a:p>
            <a:fld id="{E7FA0203-FEB1-47DF-A899-A23596BA0BAF}" type="slidenum">
              <a:rPr lang="en-US" smtClean="0"/>
              <a:t>12</a:t>
            </a:fld>
            <a:endParaRPr lang="en-US"/>
          </a:p>
        </p:txBody>
      </p:sp>
    </p:spTree>
    <p:extLst>
      <p:ext uri="{BB962C8B-B14F-4D97-AF65-F5344CB8AC3E}">
        <p14:creationId xmlns:p14="http://schemas.microsoft.com/office/powerpoint/2010/main" val="320467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Nitrogen cycles from the atmosphere to the soil, to plants, to animals (by digestion), to groundwater and surface water.  Each step of the cycle has a name and is numbered here.  Ultimately, N is returned to the atmosphere.</a:t>
            </a:r>
          </a:p>
        </p:txBody>
      </p:sp>
      <p:sp>
        <p:nvSpPr>
          <p:cNvPr id="4" name="Slide Number Placeholder 3"/>
          <p:cNvSpPr>
            <a:spLocks noGrp="1"/>
          </p:cNvSpPr>
          <p:nvPr>
            <p:ph type="sldNum" sz="quarter" idx="10"/>
          </p:nvPr>
        </p:nvSpPr>
        <p:spPr/>
        <p:txBody>
          <a:bodyPr/>
          <a:lstStyle/>
          <a:p>
            <a:fld id="{E7FA0203-FEB1-47DF-A899-A23596BA0BAF}" type="slidenum">
              <a:rPr lang="en-US" smtClean="0"/>
              <a:t>13</a:t>
            </a:fld>
            <a:endParaRPr lang="en-US"/>
          </a:p>
        </p:txBody>
      </p:sp>
    </p:spTree>
    <p:extLst>
      <p:ext uri="{BB962C8B-B14F-4D97-AF65-F5344CB8AC3E}">
        <p14:creationId xmlns:p14="http://schemas.microsoft.com/office/powerpoint/2010/main" val="3775259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draw a picture of the nitrogen cycle.  Have them compare their cycle to their neighbor’s cycle.  Draw a master Nitrogen cycle on the board, adding or subtracting elements as you like.  Emphasize the role of human waste management in adding nitrate to surface and groundwater.</a:t>
            </a:r>
          </a:p>
        </p:txBody>
      </p:sp>
      <p:sp>
        <p:nvSpPr>
          <p:cNvPr id="4" name="Slide Number Placeholder 3"/>
          <p:cNvSpPr>
            <a:spLocks noGrp="1"/>
          </p:cNvSpPr>
          <p:nvPr>
            <p:ph type="sldNum" sz="quarter" idx="10"/>
          </p:nvPr>
        </p:nvSpPr>
        <p:spPr/>
        <p:txBody>
          <a:bodyPr/>
          <a:lstStyle/>
          <a:p>
            <a:fld id="{E7FA0203-FEB1-47DF-A899-A23596BA0BAF}" type="slidenum">
              <a:rPr lang="en-US" smtClean="0"/>
              <a:t>14</a:t>
            </a:fld>
            <a:endParaRPr lang="en-US"/>
          </a:p>
        </p:txBody>
      </p:sp>
    </p:spTree>
    <p:extLst>
      <p:ext uri="{BB962C8B-B14F-4D97-AF65-F5344CB8AC3E}">
        <p14:creationId xmlns:p14="http://schemas.microsoft.com/office/powerpoint/2010/main" val="309972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illustrates the nitrogen cycle.  Encourage students to add new loops and arrows to their cycle. </a:t>
            </a:r>
          </a:p>
        </p:txBody>
      </p:sp>
      <p:sp>
        <p:nvSpPr>
          <p:cNvPr id="4" name="Slide Number Placeholder 3"/>
          <p:cNvSpPr>
            <a:spLocks noGrp="1"/>
          </p:cNvSpPr>
          <p:nvPr>
            <p:ph type="sldNum" sz="quarter" idx="10"/>
          </p:nvPr>
        </p:nvSpPr>
        <p:spPr/>
        <p:txBody>
          <a:bodyPr/>
          <a:lstStyle/>
          <a:p>
            <a:fld id="{E7FA0203-FEB1-47DF-A899-A23596BA0BAF}" type="slidenum">
              <a:rPr lang="en-US" smtClean="0"/>
              <a:t>15</a:t>
            </a:fld>
            <a:endParaRPr lang="en-US"/>
          </a:p>
        </p:txBody>
      </p:sp>
    </p:spTree>
    <p:extLst>
      <p:ext uri="{BB962C8B-B14F-4D97-AF65-F5344CB8AC3E}">
        <p14:creationId xmlns:p14="http://schemas.microsoft.com/office/powerpoint/2010/main" val="359267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to impacts.  Read quote from EPA website.  The main impact we will focus on is Cyanobacteria blooms.  Other impacts include blue baby syndrome and hypoxic zones.</a:t>
            </a:r>
          </a:p>
        </p:txBody>
      </p:sp>
      <p:sp>
        <p:nvSpPr>
          <p:cNvPr id="4" name="Slide Number Placeholder 3"/>
          <p:cNvSpPr>
            <a:spLocks noGrp="1"/>
          </p:cNvSpPr>
          <p:nvPr>
            <p:ph type="sldNum" sz="quarter" idx="10"/>
          </p:nvPr>
        </p:nvSpPr>
        <p:spPr/>
        <p:txBody>
          <a:bodyPr/>
          <a:lstStyle/>
          <a:p>
            <a:fld id="{E7FA0203-FEB1-47DF-A899-A23596BA0BAF}" type="slidenum">
              <a:rPr lang="en-US" smtClean="0"/>
              <a:t>16</a:t>
            </a:fld>
            <a:endParaRPr lang="en-US"/>
          </a:p>
        </p:txBody>
      </p:sp>
    </p:spTree>
    <p:extLst>
      <p:ext uri="{BB962C8B-B14F-4D97-AF65-F5344CB8AC3E}">
        <p14:creationId xmlns:p14="http://schemas.microsoft.com/office/powerpoint/2010/main" val="2109349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 brief description of cyanobacteria.</a:t>
            </a:r>
          </a:p>
        </p:txBody>
      </p:sp>
      <p:sp>
        <p:nvSpPr>
          <p:cNvPr id="4" name="Slide Number Placeholder 3"/>
          <p:cNvSpPr>
            <a:spLocks noGrp="1"/>
          </p:cNvSpPr>
          <p:nvPr>
            <p:ph type="sldNum" sz="quarter" idx="10"/>
          </p:nvPr>
        </p:nvSpPr>
        <p:spPr/>
        <p:txBody>
          <a:bodyPr/>
          <a:lstStyle/>
          <a:p>
            <a:fld id="{E7FA0203-FEB1-47DF-A899-A23596BA0BAF}" type="slidenum">
              <a:rPr lang="en-US" smtClean="0"/>
              <a:t>17</a:t>
            </a:fld>
            <a:endParaRPr lang="en-US"/>
          </a:p>
        </p:txBody>
      </p:sp>
    </p:spTree>
    <p:extLst>
      <p:ext uri="{BB962C8B-B14F-4D97-AF65-F5344CB8AC3E}">
        <p14:creationId xmlns:p14="http://schemas.microsoft.com/office/powerpoint/2010/main" val="168609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normalizeH="0" baseline="0" dirty="0">
                <a:latin typeface="Arial" panose="020B0604020202020204" pitchFamily="34" charset="0"/>
              </a:rPr>
              <a:t>The Redfield ratio introduces the concept of “limited nutrients.”  Each cyanobacteria cell needs a certain number of carbon, nitrogen, and phosphorous atoms to be present in water in order to grow.  If there is plenty of carbon and phosphorous, but not enough nitrate, the system is called “nitrogen limited.”</a:t>
            </a:r>
          </a:p>
        </p:txBody>
      </p:sp>
      <p:sp>
        <p:nvSpPr>
          <p:cNvPr id="4" name="Slide Number Placeholder 3"/>
          <p:cNvSpPr>
            <a:spLocks noGrp="1"/>
          </p:cNvSpPr>
          <p:nvPr>
            <p:ph type="sldNum" sz="quarter" idx="10"/>
          </p:nvPr>
        </p:nvSpPr>
        <p:spPr/>
        <p:txBody>
          <a:bodyPr/>
          <a:lstStyle/>
          <a:p>
            <a:fld id="{E7FA0203-FEB1-47DF-A899-A23596BA0BAF}" type="slidenum">
              <a:rPr lang="en-US" smtClean="0"/>
              <a:t>18</a:t>
            </a:fld>
            <a:endParaRPr lang="en-US"/>
          </a:p>
        </p:txBody>
      </p:sp>
    </p:spTree>
    <p:extLst>
      <p:ext uri="{BB962C8B-B14F-4D97-AF65-F5344CB8AC3E}">
        <p14:creationId xmlns:p14="http://schemas.microsoft.com/office/powerpoint/2010/main" val="1168193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plenty of C, N, and P are available, cyanobacteria can grow.  If growth occurs rapidly in a lake or sometimes a stream, this is called a “bloom.” </a:t>
            </a:r>
          </a:p>
        </p:txBody>
      </p:sp>
      <p:sp>
        <p:nvSpPr>
          <p:cNvPr id="4" name="Slide Number Placeholder 3"/>
          <p:cNvSpPr>
            <a:spLocks noGrp="1"/>
          </p:cNvSpPr>
          <p:nvPr>
            <p:ph type="sldNum" sz="quarter" idx="10"/>
          </p:nvPr>
        </p:nvSpPr>
        <p:spPr/>
        <p:txBody>
          <a:bodyPr/>
          <a:lstStyle/>
          <a:p>
            <a:fld id="{E7FA0203-FEB1-47DF-A899-A23596BA0BAF}" type="slidenum">
              <a:rPr lang="en-US" smtClean="0"/>
              <a:t>19</a:t>
            </a:fld>
            <a:endParaRPr lang="en-US"/>
          </a:p>
        </p:txBody>
      </p:sp>
    </p:spTree>
    <p:extLst>
      <p:ext uri="{BB962C8B-B14F-4D97-AF65-F5344CB8AC3E}">
        <p14:creationId xmlns:p14="http://schemas.microsoft.com/office/powerpoint/2010/main" val="2928322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Overview:  This presentation will provide a brief review of aqueous chemistry, define nutrients and their importance, discuss impacts of nutrients, sources of nutrients, and the management of nutrients</a:t>
            </a:r>
          </a:p>
        </p:txBody>
      </p:sp>
      <p:sp>
        <p:nvSpPr>
          <p:cNvPr id="4" name="Slide Number Placeholder 3"/>
          <p:cNvSpPr>
            <a:spLocks noGrp="1"/>
          </p:cNvSpPr>
          <p:nvPr>
            <p:ph type="sldNum" sz="quarter" idx="10"/>
          </p:nvPr>
        </p:nvSpPr>
        <p:spPr/>
        <p:txBody>
          <a:bodyPr/>
          <a:lstStyle/>
          <a:p>
            <a:fld id="{E7FA0203-FEB1-47DF-A899-A23596BA0BAF}" type="slidenum">
              <a:rPr lang="en-US" smtClean="0"/>
              <a:t>2</a:t>
            </a:fld>
            <a:endParaRPr lang="en-US"/>
          </a:p>
        </p:txBody>
      </p:sp>
    </p:spTree>
    <p:extLst>
      <p:ext uri="{BB962C8B-B14F-4D97-AF65-F5344CB8AC3E}">
        <p14:creationId xmlns:p14="http://schemas.microsoft.com/office/powerpoint/2010/main" val="200263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up image of a cyanobacteria bloom. Ask students: How much light can penetrate below the bloom?  (not much light penetrates).   What does this do to plants living below the lake surface?  (they die).  What happens to all of this organic matter when it dies (it settles to the bottom, decomposes and consumes oxygen).  How does the reduction of oxygen impact fish populations?  (significantly).</a:t>
            </a:r>
          </a:p>
        </p:txBody>
      </p:sp>
      <p:sp>
        <p:nvSpPr>
          <p:cNvPr id="4" name="Slide Number Placeholder 3"/>
          <p:cNvSpPr>
            <a:spLocks noGrp="1"/>
          </p:cNvSpPr>
          <p:nvPr>
            <p:ph type="sldNum" sz="quarter" idx="10"/>
          </p:nvPr>
        </p:nvSpPr>
        <p:spPr/>
        <p:txBody>
          <a:bodyPr/>
          <a:lstStyle/>
          <a:p>
            <a:fld id="{E7FA0203-FEB1-47DF-A899-A23596BA0BAF}" type="slidenum">
              <a:rPr lang="en-US" smtClean="0"/>
              <a:t>20</a:t>
            </a:fld>
            <a:endParaRPr lang="en-US"/>
          </a:p>
        </p:txBody>
      </p:sp>
    </p:spTree>
    <p:extLst>
      <p:ext uri="{BB962C8B-B14F-4D97-AF65-F5344CB8AC3E}">
        <p14:creationId xmlns:p14="http://schemas.microsoft.com/office/powerpoint/2010/main" val="2242163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of a cyanobacteria bloom in a residential/tourist area.  What impacts can you imagine? (people don’t want to swim, bad fishing, very smelly, loss of property value/tourism) </a:t>
            </a:r>
          </a:p>
        </p:txBody>
      </p:sp>
      <p:sp>
        <p:nvSpPr>
          <p:cNvPr id="4" name="Slide Number Placeholder 3"/>
          <p:cNvSpPr>
            <a:spLocks noGrp="1"/>
          </p:cNvSpPr>
          <p:nvPr>
            <p:ph type="sldNum" sz="quarter" idx="10"/>
          </p:nvPr>
        </p:nvSpPr>
        <p:spPr/>
        <p:txBody>
          <a:bodyPr/>
          <a:lstStyle/>
          <a:p>
            <a:fld id="{E7FA0203-FEB1-47DF-A899-A23596BA0BAF}" type="slidenum">
              <a:rPr lang="en-US" smtClean="0"/>
              <a:t>21</a:t>
            </a:fld>
            <a:endParaRPr lang="en-US"/>
          </a:p>
        </p:txBody>
      </p:sp>
    </p:spTree>
    <p:extLst>
      <p:ext uri="{BB962C8B-B14F-4D97-AF65-F5344CB8AC3E}">
        <p14:creationId xmlns:p14="http://schemas.microsoft.com/office/powerpoint/2010/main" val="492113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students to </a:t>
            </a:r>
            <a:r>
              <a:rPr lang="en-US" dirty="0" err="1"/>
              <a:t>cyanotoxins</a:t>
            </a:r>
            <a:r>
              <a:rPr lang="en-US" dirty="0"/>
              <a:t> and the impact of </a:t>
            </a:r>
            <a:r>
              <a:rPr lang="en-US" dirty="0" err="1"/>
              <a:t>cyanotoxins</a:t>
            </a:r>
            <a:r>
              <a:rPr lang="en-US" dirty="0"/>
              <a:t> on humans.</a:t>
            </a:r>
          </a:p>
        </p:txBody>
      </p:sp>
      <p:sp>
        <p:nvSpPr>
          <p:cNvPr id="4" name="Slide Number Placeholder 3"/>
          <p:cNvSpPr>
            <a:spLocks noGrp="1"/>
          </p:cNvSpPr>
          <p:nvPr>
            <p:ph type="sldNum" sz="quarter" idx="10"/>
          </p:nvPr>
        </p:nvSpPr>
        <p:spPr/>
        <p:txBody>
          <a:bodyPr/>
          <a:lstStyle/>
          <a:p>
            <a:fld id="{E7FA0203-FEB1-47DF-A899-A23596BA0BAF}" type="slidenum">
              <a:rPr lang="en-US" smtClean="0"/>
              <a:t>22</a:t>
            </a:fld>
            <a:endParaRPr lang="en-US"/>
          </a:p>
        </p:txBody>
      </p:sp>
    </p:spTree>
    <p:extLst>
      <p:ext uri="{BB962C8B-B14F-4D97-AF65-F5344CB8AC3E}">
        <p14:creationId xmlns:p14="http://schemas.microsoft.com/office/powerpoint/2010/main" val="1499885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many cities obtain drinking water from lakes and rivers, elevated nutrients can threaten drinking water supplies due to the risk of </a:t>
            </a:r>
            <a:r>
              <a:rPr lang="en-US" dirty="0" err="1"/>
              <a:t>cyanotoxins</a:t>
            </a:r>
            <a:r>
              <a:rPr lang="en-US" dirty="0"/>
              <a:t> and blue baby syndrome</a:t>
            </a:r>
          </a:p>
        </p:txBody>
      </p:sp>
      <p:sp>
        <p:nvSpPr>
          <p:cNvPr id="4" name="Slide Number Placeholder 3"/>
          <p:cNvSpPr>
            <a:spLocks noGrp="1"/>
          </p:cNvSpPr>
          <p:nvPr>
            <p:ph type="sldNum" sz="quarter" idx="10"/>
          </p:nvPr>
        </p:nvSpPr>
        <p:spPr/>
        <p:txBody>
          <a:bodyPr/>
          <a:lstStyle/>
          <a:p>
            <a:fld id="{E7FA0203-FEB1-47DF-A899-A23596BA0BAF}" type="slidenum">
              <a:rPr lang="en-US" smtClean="0"/>
              <a:t>23</a:t>
            </a:fld>
            <a:endParaRPr lang="en-US"/>
          </a:p>
        </p:txBody>
      </p:sp>
    </p:spTree>
    <p:extLst>
      <p:ext uri="{BB962C8B-B14F-4D97-AF65-F5344CB8AC3E}">
        <p14:creationId xmlns:p14="http://schemas.microsoft.com/office/powerpoint/2010/main" val="2110702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March 2012, a cyanobacteria bloom in Lake Erie impacted the drinking water supply of Toledo, Ohio, a major city with a population of 280,000 people</a:t>
            </a:r>
          </a:p>
        </p:txBody>
      </p:sp>
      <p:sp>
        <p:nvSpPr>
          <p:cNvPr id="4" name="Slide Number Placeholder 3"/>
          <p:cNvSpPr>
            <a:spLocks noGrp="1"/>
          </p:cNvSpPr>
          <p:nvPr>
            <p:ph type="sldNum" sz="quarter" idx="10"/>
          </p:nvPr>
        </p:nvSpPr>
        <p:spPr/>
        <p:txBody>
          <a:bodyPr/>
          <a:lstStyle/>
          <a:p>
            <a:fld id="{E7FA0203-FEB1-47DF-A899-A23596BA0BAF}" type="slidenum">
              <a:rPr lang="en-US" smtClean="0"/>
              <a:t>24</a:t>
            </a:fld>
            <a:endParaRPr lang="en-US"/>
          </a:p>
        </p:txBody>
      </p:sp>
    </p:spTree>
    <p:extLst>
      <p:ext uri="{BB962C8B-B14F-4D97-AF65-F5344CB8AC3E}">
        <p14:creationId xmlns:p14="http://schemas.microsoft.com/office/powerpoint/2010/main" val="185703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latin typeface="+mj-lt"/>
              </a:rPr>
              <a:t>This issue is not limited to the United States.  Lake Atitlan in Guatemala supplies drinking water to tens of thousands of people, mostly indigenous Mayan.  A bloom in 2009 threatened public health and had a major impact on the regional tourist industry, upon which, many depend as their sole source of income. </a:t>
            </a:r>
          </a:p>
        </p:txBody>
      </p:sp>
      <p:sp>
        <p:nvSpPr>
          <p:cNvPr id="4" name="Slide Number Placeholder 3"/>
          <p:cNvSpPr>
            <a:spLocks noGrp="1"/>
          </p:cNvSpPr>
          <p:nvPr>
            <p:ph type="sldNum" sz="quarter" idx="10"/>
          </p:nvPr>
        </p:nvSpPr>
        <p:spPr/>
        <p:txBody>
          <a:bodyPr/>
          <a:lstStyle/>
          <a:p>
            <a:fld id="{E7FA0203-FEB1-47DF-A899-A23596BA0BAF}" type="slidenum">
              <a:rPr lang="en-US" smtClean="0"/>
              <a:t>25</a:t>
            </a:fld>
            <a:endParaRPr lang="en-US"/>
          </a:p>
        </p:txBody>
      </p:sp>
    </p:spTree>
    <p:extLst>
      <p:ext uri="{BB962C8B-B14F-4D97-AF65-F5344CB8AC3E}">
        <p14:creationId xmlns:p14="http://schemas.microsoft.com/office/powerpoint/2010/main" val="2001917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some of the secondary impacts of cyanobacteria blooms.</a:t>
            </a:r>
          </a:p>
        </p:txBody>
      </p:sp>
      <p:sp>
        <p:nvSpPr>
          <p:cNvPr id="4" name="Slide Number Placeholder 3"/>
          <p:cNvSpPr>
            <a:spLocks noGrp="1"/>
          </p:cNvSpPr>
          <p:nvPr>
            <p:ph type="sldNum" sz="quarter" idx="10"/>
          </p:nvPr>
        </p:nvSpPr>
        <p:spPr/>
        <p:txBody>
          <a:bodyPr/>
          <a:lstStyle/>
          <a:p>
            <a:fld id="{E7FA0203-FEB1-47DF-A899-A23596BA0BAF}" type="slidenum">
              <a:rPr lang="en-US" smtClean="0"/>
              <a:t>26</a:t>
            </a:fld>
            <a:endParaRPr lang="en-US"/>
          </a:p>
        </p:txBody>
      </p:sp>
    </p:spTree>
    <p:extLst>
      <p:ext uri="{BB962C8B-B14F-4D97-AF65-F5344CB8AC3E}">
        <p14:creationId xmlns:p14="http://schemas.microsoft.com/office/powerpoint/2010/main" val="164521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impact is accelerated eutrophication, or the filling of a lake with sediment over time.  This process is natural but is accelerated by the addition of nutrients.  A lake with high nutrient levels is called “eutrophic.”</a:t>
            </a:r>
          </a:p>
        </p:txBody>
      </p:sp>
      <p:sp>
        <p:nvSpPr>
          <p:cNvPr id="4" name="Slide Number Placeholder 3"/>
          <p:cNvSpPr>
            <a:spLocks noGrp="1"/>
          </p:cNvSpPr>
          <p:nvPr>
            <p:ph type="sldNum" sz="quarter" idx="10"/>
          </p:nvPr>
        </p:nvSpPr>
        <p:spPr/>
        <p:txBody>
          <a:bodyPr/>
          <a:lstStyle/>
          <a:p>
            <a:fld id="{E7FA0203-FEB1-47DF-A899-A23596BA0BAF}" type="slidenum">
              <a:rPr lang="en-US" smtClean="0"/>
              <a:t>27</a:t>
            </a:fld>
            <a:endParaRPr lang="en-US"/>
          </a:p>
        </p:txBody>
      </p:sp>
    </p:spTree>
    <p:extLst>
      <p:ext uri="{BB962C8B-B14F-4D97-AF65-F5344CB8AC3E}">
        <p14:creationId xmlns:p14="http://schemas.microsoft.com/office/powerpoint/2010/main" val="2344720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shows a small kettle pond in New York that has turned into a wetland due to the addition of nutrients and the accumulation of organic sediment which nearly filled the pond with sediment.</a:t>
            </a:r>
          </a:p>
        </p:txBody>
      </p:sp>
      <p:sp>
        <p:nvSpPr>
          <p:cNvPr id="4" name="Slide Number Placeholder 3"/>
          <p:cNvSpPr>
            <a:spLocks noGrp="1"/>
          </p:cNvSpPr>
          <p:nvPr>
            <p:ph type="sldNum" sz="quarter" idx="10"/>
          </p:nvPr>
        </p:nvSpPr>
        <p:spPr/>
        <p:txBody>
          <a:bodyPr/>
          <a:lstStyle/>
          <a:p>
            <a:fld id="{E7FA0203-FEB1-47DF-A899-A23596BA0BAF}" type="slidenum">
              <a:rPr lang="en-US" smtClean="0"/>
              <a:t>28</a:t>
            </a:fld>
            <a:endParaRPr lang="en-US"/>
          </a:p>
        </p:txBody>
      </p:sp>
    </p:spTree>
    <p:extLst>
      <p:ext uri="{BB962C8B-B14F-4D97-AF65-F5344CB8AC3E}">
        <p14:creationId xmlns:p14="http://schemas.microsoft.com/office/powerpoint/2010/main" val="3929364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Ultimately the accumulation of sediment converts a wetland into a grassland</a:t>
            </a:r>
            <a:r>
              <a:rPr lang="en-US" baseline="0" dirty="0"/>
              <a:t> as shown here,</a:t>
            </a:r>
            <a:r>
              <a:rPr lang="en-US" dirty="0"/>
              <a:t> a former kettle pond depression in New York.</a:t>
            </a:r>
          </a:p>
        </p:txBody>
      </p:sp>
      <p:sp>
        <p:nvSpPr>
          <p:cNvPr id="4" name="Slide Number Placeholder 3"/>
          <p:cNvSpPr>
            <a:spLocks noGrp="1"/>
          </p:cNvSpPr>
          <p:nvPr>
            <p:ph type="sldNum" sz="quarter" idx="10"/>
          </p:nvPr>
        </p:nvSpPr>
        <p:spPr/>
        <p:txBody>
          <a:bodyPr/>
          <a:lstStyle/>
          <a:p>
            <a:fld id="{E7FA0203-FEB1-47DF-A899-A23596BA0BAF}" type="slidenum">
              <a:rPr lang="en-US" smtClean="0"/>
              <a:t>29</a:t>
            </a:fld>
            <a:endParaRPr lang="en-US"/>
          </a:p>
        </p:txBody>
      </p:sp>
    </p:spTree>
    <p:extLst>
      <p:ext uri="{BB962C8B-B14F-4D97-AF65-F5344CB8AC3E}">
        <p14:creationId xmlns:p14="http://schemas.microsoft.com/office/powerpoint/2010/main" val="1573957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general questions for the class to identify existing knowledge.  Use this time to gauge your students’ experience.</a:t>
            </a:r>
          </a:p>
        </p:txBody>
      </p:sp>
      <p:sp>
        <p:nvSpPr>
          <p:cNvPr id="4" name="Slide Number Placeholder 3"/>
          <p:cNvSpPr>
            <a:spLocks noGrp="1"/>
          </p:cNvSpPr>
          <p:nvPr>
            <p:ph type="sldNum" sz="quarter" idx="10"/>
          </p:nvPr>
        </p:nvSpPr>
        <p:spPr/>
        <p:txBody>
          <a:bodyPr/>
          <a:lstStyle/>
          <a:p>
            <a:fld id="{E7FA0203-FEB1-47DF-A899-A23596BA0BAF}" type="slidenum">
              <a:rPr lang="en-US" smtClean="0"/>
              <a:t>3</a:t>
            </a:fld>
            <a:endParaRPr lang="en-US"/>
          </a:p>
        </p:txBody>
      </p:sp>
    </p:spTree>
    <p:extLst>
      <p:ext uri="{BB962C8B-B14F-4D97-AF65-F5344CB8AC3E}">
        <p14:creationId xmlns:p14="http://schemas.microsoft.com/office/powerpoint/2010/main" val="1021272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concern of excess nutrients is the reduction in dissolved oxygen.  Hypoxia defines low oxygen conditions where fish may die in “fish kills.”  This can occur in lakes, rivers, and estuaries.  Ice cover in winter can cause fish kills in some lakes.  Persistent “hypoxic zones” are found in the Gulf of Mexico and in the Chesapeake Bay and have heavily impacted these ecosystems.</a:t>
            </a:r>
          </a:p>
        </p:txBody>
      </p:sp>
      <p:sp>
        <p:nvSpPr>
          <p:cNvPr id="4" name="Slide Number Placeholder 3"/>
          <p:cNvSpPr>
            <a:spLocks noGrp="1"/>
          </p:cNvSpPr>
          <p:nvPr>
            <p:ph type="sldNum" sz="quarter" idx="10"/>
          </p:nvPr>
        </p:nvSpPr>
        <p:spPr/>
        <p:txBody>
          <a:bodyPr/>
          <a:lstStyle/>
          <a:p>
            <a:fld id="{E7FA0203-FEB1-47DF-A899-A23596BA0BAF}" type="slidenum">
              <a:rPr lang="en-US" smtClean="0"/>
              <a:t>30</a:t>
            </a:fld>
            <a:endParaRPr lang="en-US"/>
          </a:p>
        </p:txBody>
      </p:sp>
    </p:spTree>
    <p:extLst>
      <p:ext uri="{BB962C8B-B14F-4D97-AF65-F5344CB8AC3E}">
        <p14:creationId xmlns:p14="http://schemas.microsoft.com/office/powerpoint/2010/main" val="2551521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showing “fish kill” in a eutrophic lake.</a:t>
            </a:r>
          </a:p>
        </p:txBody>
      </p:sp>
      <p:sp>
        <p:nvSpPr>
          <p:cNvPr id="4" name="Slide Number Placeholder 3"/>
          <p:cNvSpPr>
            <a:spLocks noGrp="1"/>
          </p:cNvSpPr>
          <p:nvPr>
            <p:ph type="sldNum" sz="quarter" idx="10"/>
          </p:nvPr>
        </p:nvSpPr>
        <p:spPr/>
        <p:txBody>
          <a:bodyPr/>
          <a:lstStyle/>
          <a:p>
            <a:fld id="{E7FA0203-FEB1-47DF-A899-A23596BA0BAF}" type="slidenum">
              <a:rPr lang="en-US" smtClean="0"/>
              <a:t>31</a:t>
            </a:fld>
            <a:endParaRPr lang="en-US"/>
          </a:p>
        </p:txBody>
      </p:sp>
    </p:spTree>
    <p:extLst>
      <p:ext uri="{BB962C8B-B14F-4D97-AF65-F5344CB8AC3E}">
        <p14:creationId xmlns:p14="http://schemas.microsoft.com/office/powerpoint/2010/main" val="566692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summarizes the impacts of nutrients on lake and river systems.</a:t>
            </a:r>
          </a:p>
        </p:txBody>
      </p:sp>
      <p:sp>
        <p:nvSpPr>
          <p:cNvPr id="4" name="Slide Number Placeholder 3"/>
          <p:cNvSpPr>
            <a:spLocks noGrp="1"/>
          </p:cNvSpPr>
          <p:nvPr>
            <p:ph type="sldNum" sz="quarter" idx="10"/>
          </p:nvPr>
        </p:nvSpPr>
        <p:spPr/>
        <p:txBody>
          <a:bodyPr/>
          <a:lstStyle/>
          <a:p>
            <a:fld id="{E7FA0203-FEB1-47DF-A899-A23596BA0BAF}" type="slidenum">
              <a:rPr lang="en-US" smtClean="0"/>
              <a:t>32</a:t>
            </a:fld>
            <a:endParaRPr lang="en-US"/>
          </a:p>
        </p:txBody>
      </p:sp>
    </p:spTree>
    <p:extLst>
      <p:ext uri="{BB962C8B-B14F-4D97-AF65-F5344CB8AC3E}">
        <p14:creationId xmlns:p14="http://schemas.microsoft.com/office/powerpoint/2010/main" val="3809269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to discuss sources of nutrients.  Ask class for sources.</a:t>
            </a:r>
          </a:p>
        </p:txBody>
      </p:sp>
      <p:sp>
        <p:nvSpPr>
          <p:cNvPr id="4" name="Slide Number Placeholder 3"/>
          <p:cNvSpPr>
            <a:spLocks noGrp="1"/>
          </p:cNvSpPr>
          <p:nvPr>
            <p:ph type="sldNum" sz="quarter" idx="10"/>
          </p:nvPr>
        </p:nvSpPr>
        <p:spPr/>
        <p:txBody>
          <a:bodyPr/>
          <a:lstStyle/>
          <a:p>
            <a:fld id="{E7FA0203-FEB1-47DF-A899-A23596BA0BAF}" type="slidenum">
              <a:rPr lang="en-US" smtClean="0"/>
              <a:t>33</a:t>
            </a:fld>
            <a:endParaRPr lang="en-US"/>
          </a:p>
        </p:txBody>
      </p:sp>
    </p:spTree>
    <p:extLst>
      <p:ext uri="{BB962C8B-B14F-4D97-AF65-F5344CB8AC3E}">
        <p14:creationId xmlns:p14="http://schemas.microsoft.com/office/powerpoint/2010/main" val="3725151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major sources of nutrients are fertilizers and municipal waste water.</a:t>
            </a:r>
          </a:p>
        </p:txBody>
      </p:sp>
      <p:sp>
        <p:nvSpPr>
          <p:cNvPr id="4" name="Slide Number Placeholder 3"/>
          <p:cNvSpPr>
            <a:spLocks noGrp="1"/>
          </p:cNvSpPr>
          <p:nvPr>
            <p:ph type="sldNum" sz="quarter" idx="10"/>
          </p:nvPr>
        </p:nvSpPr>
        <p:spPr/>
        <p:txBody>
          <a:bodyPr/>
          <a:lstStyle/>
          <a:p>
            <a:fld id="{E7FA0203-FEB1-47DF-A899-A23596BA0BAF}" type="slidenum">
              <a:rPr lang="en-US" smtClean="0"/>
              <a:t>34</a:t>
            </a:fld>
            <a:endParaRPr lang="en-US"/>
          </a:p>
        </p:txBody>
      </p:sp>
    </p:spTree>
    <p:extLst>
      <p:ext uri="{BB962C8B-B14F-4D97-AF65-F5344CB8AC3E}">
        <p14:creationId xmlns:p14="http://schemas.microsoft.com/office/powerpoint/2010/main" val="1929674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map of the Mississippi River catchment and identifies the kilograms of Nitrogen applied to each hectare (100 m x 100 m) parcel of land.  This drives the hypoxic zone in the Gulf of Mexico.</a:t>
            </a:r>
          </a:p>
        </p:txBody>
      </p:sp>
      <p:sp>
        <p:nvSpPr>
          <p:cNvPr id="4" name="Slide Number Placeholder 3"/>
          <p:cNvSpPr>
            <a:spLocks noGrp="1"/>
          </p:cNvSpPr>
          <p:nvPr>
            <p:ph type="sldNum" sz="quarter" idx="10"/>
          </p:nvPr>
        </p:nvSpPr>
        <p:spPr/>
        <p:txBody>
          <a:bodyPr/>
          <a:lstStyle/>
          <a:p>
            <a:fld id="{E7FA0203-FEB1-47DF-A899-A23596BA0BAF}" type="slidenum">
              <a:rPr lang="en-US" smtClean="0"/>
              <a:t>35</a:t>
            </a:fld>
            <a:endParaRPr lang="en-US"/>
          </a:p>
        </p:txBody>
      </p:sp>
    </p:spTree>
    <p:extLst>
      <p:ext uri="{BB962C8B-B14F-4D97-AF65-F5344CB8AC3E}">
        <p14:creationId xmlns:p14="http://schemas.microsoft.com/office/powerpoint/2010/main" val="3203390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breakdown of sources of nitrogen to the Chesapeake Bay which drives the hypoxic zone there.  Ask students, what are the largest sources?</a:t>
            </a:r>
          </a:p>
        </p:txBody>
      </p:sp>
      <p:sp>
        <p:nvSpPr>
          <p:cNvPr id="4" name="Slide Number Placeholder 3"/>
          <p:cNvSpPr>
            <a:spLocks noGrp="1"/>
          </p:cNvSpPr>
          <p:nvPr>
            <p:ph type="sldNum" sz="quarter" idx="10"/>
          </p:nvPr>
        </p:nvSpPr>
        <p:spPr/>
        <p:txBody>
          <a:bodyPr/>
          <a:lstStyle/>
          <a:p>
            <a:fld id="{E7FA0203-FEB1-47DF-A899-A23596BA0BAF}" type="slidenum">
              <a:rPr lang="en-US" smtClean="0"/>
              <a:t>36</a:t>
            </a:fld>
            <a:endParaRPr lang="en-US"/>
          </a:p>
        </p:txBody>
      </p:sp>
    </p:spTree>
    <p:extLst>
      <p:ext uri="{BB962C8B-B14F-4D97-AF65-F5344CB8AC3E}">
        <p14:creationId xmlns:p14="http://schemas.microsoft.com/office/powerpoint/2010/main" val="1840331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transition to our final topic management.  Ask students these lead in questions</a:t>
            </a:r>
          </a:p>
        </p:txBody>
      </p:sp>
      <p:sp>
        <p:nvSpPr>
          <p:cNvPr id="4" name="Slide Number Placeholder 3"/>
          <p:cNvSpPr>
            <a:spLocks noGrp="1"/>
          </p:cNvSpPr>
          <p:nvPr>
            <p:ph type="sldNum" sz="quarter" idx="10"/>
          </p:nvPr>
        </p:nvSpPr>
        <p:spPr/>
        <p:txBody>
          <a:bodyPr/>
          <a:lstStyle/>
          <a:p>
            <a:fld id="{E7FA0203-FEB1-47DF-A899-A23596BA0BAF}" type="slidenum">
              <a:rPr lang="en-US" smtClean="0"/>
              <a:t>37</a:t>
            </a:fld>
            <a:endParaRPr lang="en-US"/>
          </a:p>
        </p:txBody>
      </p:sp>
    </p:spTree>
    <p:extLst>
      <p:ext uri="{BB962C8B-B14F-4D97-AF65-F5344CB8AC3E}">
        <p14:creationId xmlns:p14="http://schemas.microsoft.com/office/powerpoint/2010/main" val="3710964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Clean Water Act.  This law dictates national priorities for water quality.</a:t>
            </a:r>
          </a:p>
        </p:txBody>
      </p:sp>
      <p:sp>
        <p:nvSpPr>
          <p:cNvPr id="4" name="Slide Number Placeholder 3"/>
          <p:cNvSpPr>
            <a:spLocks noGrp="1"/>
          </p:cNvSpPr>
          <p:nvPr>
            <p:ph type="sldNum" sz="quarter" idx="10"/>
          </p:nvPr>
        </p:nvSpPr>
        <p:spPr/>
        <p:txBody>
          <a:bodyPr/>
          <a:lstStyle/>
          <a:p>
            <a:fld id="{E7FA0203-FEB1-47DF-A899-A23596BA0BAF}" type="slidenum">
              <a:rPr lang="en-US" smtClean="0"/>
              <a:t>38</a:t>
            </a:fld>
            <a:endParaRPr lang="en-US"/>
          </a:p>
        </p:txBody>
      </p:sp>
    </p:spTree>
    <p:extLst>
      <p:ext uri="{BB962C8B-B14F-4D97-AF65-F5344CB8AC3E}">
        <p14:creationId xmlns:p14="http://schemas.microsoft.com/office/powerpoint/2010/main" val="2693813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states are required to compile a list of impaired streams and lakes, called the 303(d) list.  An effort must be made to clean these streams over time. </a:t>
            </a:r>
          </a:p>
        </p:txBody>
      </p:sp>
      <p:sp>
        <p:nvSpPr>
          <p:cNvPr id="4" name="Slide Number Placeholder 3"/>
          <p:cNvSpPr>
            <a:spLocks noGrp="1"/>
          </p:cNvSpPr>
          <p:nvPr>
            <p:ph type="sldNum" sz="quarter" idx="10"/>
          </p:nvPr>
        </p:nvSpPr>
        <p:spPr/>
        <p:txBody>
          <a:bodyPr/>
          <a:lstStyle/>
          <a:p>
            <a:fld id="{E7FA0203-FEB1-47DF-A899-A23596BA0BAF}" type="slidenum">
              <a:rPr lang="en-US" smtClean="0"/>
              <a:t>39</a:t>
            </a:fld>
            <a:endParaRPr lang="en-US"/>
          </a:p>
        </p:txBody>
      </p:sp>
    </p:spTree>
    <p:extLst>
      <p:ext uri="{BB962C8B-B14F-4D97-AF65-F5344CB8AC3E}">
        <p14:creationId xmlns:p14="http://schemas.microsoft.com/office/powerpoint/2010/main" val="2924749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is a v-shaped polar molecule with a + end and a – end.  Dissolution occurs when: The negative end of H2O surrounds positively charged ions called “cations” (Ca2+, NH4+, K+)</a:t>
            </a:r>
          </a:p>
          <a:p>
            <a:r>
              <a:rPr lang="en-US" dirty="0"/>
              <a:t>The positive end of  H2O surrounds negatively charged ions called “anions” (NO2-, NO3-, PO43-)</a:t>
            </a:r>
          </a:p>
          <a:p>
            <a:endParaRPr lang="en-US" dirty="0"/>
          </a:p>
        </p:txBody>
      </p:sp>
      <p:sp>
        <p:nvSpPr>
          <p:cNvPr id="4" name="Slide Number Placeholder 3"/>
          <p:cNvSpPr>
            <a:spLocks noGrp="1"/>
          </p:cNvSpPr>
          <p:nvPr>
            <p:ph type="sldNum" sz="quarter" idx="10"/>
          </p:nvPr>
        </p:nvSpPr>
        <p:spPr/>
        <p:txBody>
          <a:bodyPr/>
          <a:lstStyle/>
          <a:p>
            <a:fld id="{E7FA0203-FEB1-47DF-A899-A23596BA0BAF}" type="slidenum">
              <a:rPr lang="en-US" smtClean="0"/>
              <a:t>4</a:t>
            </a:fld>
            <a:endParaRPr lang="en-US"/>
          </a:p>
        </p:txBody>
      </p:sp>
    </p:spTree>
    <p:extLst>
      <p:ext uri="{BB962C8B-B14F-4D97-AF65-F5344CB8AC3E}">
        <p14:creationId xmlns:p14="http://schemas.microsoft.com/office/powerpoint/2010/main" val="3462185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 the key points from the lecture as you see fit. This is a good point to assign an investigation of your state’s 303(d) list from the module as a simple homework assignment.</a:t>
            </a:r>
          </a:p>
        </p:txBody>
      </p:sp>
      <p:sp>
        <p:nvSpPr>
          <p:cNvPr id="4" name="Slide Number Placeholder 3"/>
          <p:cNvSpPr>
            <a:spLocks noGrp="1"/>
          </p:cNvSpPr>
          <p:nvPr>
            <p:ph type="sldNum" sz="quarter" idx="10"/>
          </p:nvPr>
        </p:nvSpPr>
        <p:spPr/>
        <p:txBody>
          <a:bodyPr/>
          <a:lstStyle/>
          <a:p>
            <a:fld id="{E7FA0203-FEB1-47DF-A899-A23596BA0BAF}" type="slidenum">
              <a:rPr lang="en-US" smtClean="0"/>
              <a:t>40</a:t>
            </a:fld>
            <a:endParaRPr lang="en-US"/>
          </a:p>
        </p:txBody>
      </p:sp>
    </p:spTree>
    <p:extLst>
      <p:ext uri="{BB962C8B-B14F-4D97-AF65-F5344CB8AC3E}">
        <p14:creationId xmlns:p14="http://schemas.microsoft.com/office/powerpoint/2010/main" val="2718874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shows how negative ends of water surround a positively charged sodium ion to keep it in solution.  Note, this process does not work on non-polar molecules, like petroleum, which is why oil and water do not mix.</a:t>
            </a:r>
          </a:p>
        </p:txBody>
      </p:sp>
      <p:sp>
        <p:nvSpPr>
          <p:cNvPr id="4" name="Slide Number Placeholder 3"/>
          <p:cNvSpPr>
            <a:spLocks noGrp="1"/>
          </p:cNvSpPr>
          <p:nvPr>
            <p:ph type="sldNum" sz="quarter" idx="10"/>
          </p:nvPr>
        </p:nvSpPr>
        <p:spPr/>
        <p:txBody>
          <a:bodyPr/>
          <a:lstStyle/>
          <a:p>
            <a:fld id="{E7FA0203-FEB1-47DF-A899-A23596BA0BAF}" type="slidenum">
              <a:rPr lang="en-US" smtClean="0"/>
              <a:t>5</a:t>
            </a:fld>
            <a:endParaRPr lang="en-US"/>
          </a:p>
        </p:txBody>
      </p:sp>
    </p:spTree>
    <p:extLst>
      <p:ext uri="{BB962C8B-B14F-4D97-AF65-F5344CB8AC3E}">
        <p14:creationId xmlns:p14="http://schemas.microsoft.com/office/powerpoint/2010/main" val="160469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 working definition of concentration.  This would be good to write down in notes.</a:t>
            </a:r>
          </a:p>
        </p:txBody>
      </p:sp>
      <p:sp>
        <p:nvSpPr>
          <p:cNvPr id="4" name="Slide Number Placeholder 3"/>
          <p:cNvSpPr>
            <a:spLocks noGrp="1"/>
          </p:cNvSpPr>
          <p:nvPr>
            <p:ph type="sldNum" sz="quarter" idx="10"/>
          </p:nvPr>
        </p:nvSpPr>
        <p:spPr/>
        <p:txBody>
          <a:bodyPr/>
          <a:lstStyle/>
          <a:p>
            <a:fld id="{E7FA0203-FEB1-47DF-A899-A23596BA0BAF}" type="slidenum">
              <a:rPr lang="en-US" smtClean="0"/>
              <a:t>6</a:t>
            </a:fld>
            <a:endParaRPr lang="en-US"/>
          </a:p>
        </p:txBody>
      </p:sp>
    </p:spTree>
    <p:extLst>
      <p:ext uri="{BB962C8B-B14F-4D97-AF65-F5344CB8AC3E}">
        <p14:creationId xmlns:p14="http://schemas.microsoft.com/office/powerpoint/2010/main" val="4142522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element on the periodic table can occur in different combinations with other elements in solution.  We call these combinations “species.” Nitrogen commonly occurs in several species based on the oxidation state and the pH of the solution, including: ammonia NH3 (the cleaning product), ammonium NH4+ (found in human urea), dissolved nitrogen gas N2 (80% of Earth’s atmosphere, responsible for the diving accident, “the bends”), nitrite (NO2-), nitrate (NO3-).  Here, we are most interested in ammonium, nitrite and nitrate. </a:t>
            </a:r>
          </a:p>
        </p:txBody>
      </p:sp>
      <p:sp>
        <p:nvSpPr>
          <p:cNvPr id="4" name="Slide Number Placeholder 3"/>
          <p:cNvSpPr>
            <a:spLocks noGrp="1"/>
          </p:cNvSpPr>
          <p:nvPr>
            <p:ph type="sldNum" sz="quarter" idx="10"/>
          </p:nvPr>
        </p:nvSpPr>
        <p:spPr/>
        <p:txBody>
          <a:bodyPr/>
          <a:lstStyle/>
          <a:p>
            <a:fld id="{E7FA0203-FEB1-47DF-A899-A23596BA0BAF}" type="slidenum">
              <a:rPr lang="en-US" smtClean="0"/>
              <a:t>7</a:t>
            </a:fld>
            <a:endParaRPr lang="en-US"/>
          </a:p>
        </p:txBody>
      </p:sp>
    </p:spTree>
    <p:extLst>
      <p:ext uri="{BB962C8B-B14F-4D97-AF65-F5344CB8AC3E}">
        <p14:creationId xmlns:p14="http://schemas.microsoft.com/office/powerpoint/2010/main" val="4163511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the instrument used to measure concentrations, Nitrate and Nitrite may be reported in different ways, shown here.  We could report in terms of mass, where 1 mg is dissolved in one kilogram of solution.  Because 1 kg of solution is 1 million mg of solution, this mass measurement is called “parts per million” (ppm). We could also report dissolves species as milligrams (mg), or one thousandth of a gram, present in a volume of one liter of solution (mg/L).  For dilute solutions, like most natural waters, ppm is assumed to equal mg/L.  It is important to know how nitrogen is reported before comparing concentrations from different sources.  For example, concentrations of Nitrate-Nitrogen in mg/L cannot be directly compared to concentrations of Nitrate in mg/L.  We must first convert Nitrate-Nitrogen (mg/L) into Nitrate (</a:t>
            </a:r>
            <a:r>
              <a:rPr lang="en-US" dirty="0" err="1"/>
              <a:t>milli</a:t>
            </a:r>
            <a:r>
              <a:rPr lang="en-US" dirty="0"/>
              <a:t> moles/L) and then back to Nitrate (mg/L) to make this comparison.</a:t>
            </a:r>
          </a:p>
        </p:txBody>
      </p:sp>
      <p:sp>
        <p:nvSpPr>
          <p:cNvPr id="4" name="Slide Number Placeholder 3"/>
          <p:cNvSpPr>
            <a:spLocks noGrp="1"/>
          </p:cNvSpPr>
          <p:nvPr>
            <p:ph type="sldNum" sz="quarter" idx="10"/>
          </p:nvPr>
        </p:nvSpPr>
        <p:spPr/>
        <p:txBody>
          <a:bodyPr/>
          <a:lstStyle/>
          <a:p>
            <a:fld id="{E7FA0203-FEB1-47DF-A899-A23596BA0BAF}" type="slidenum">
              <a:rPr lang="en-US" smtClean="0"/>
              <a:t>8</a:t>
            </a:fld>
            <a:endParaRPr lang="en-US"/>
          </a:p>
        </p:txBody>
      </p:sp>
    </p:spTree>
    <p:extLst>
      <p:ext uri="{BB962C8B-B14F-4D97-AF65-F5344CB8AC3E}">
        <p14:creationId xmlns:p14="http://schemas.microsoft.com/office/powerpoint/2010/main" val="4231440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to the topic of Nutrients:  Ask class new questions to gauge their knowledge and to break up the lecture.</a:t>
            </a:r>
          </a:p>
        </p:txBody>
      </p:sp>
      <p:sp>
        <p:nvSpPr>
          <p:cNvPr id="4" name="Slide Number Placeholder 3"/>
          <p:cNvSpPr>
            <a:spLocks noGrp="1"/>
          </p:cNvSpPr>
          <p:nvPr>
            <p:ph type="sldNum" sz="quarter" idx="10"/>
          </p:nvPr>
        </p:nvSpPr>
        <p:spPr/>
        <p:txBody>
          <a:bodyPr/>
          <a:lstStyle/>
          <a:p>
            <a:fld id="{E7FA0203-FEB1-47DF-A899-A23596BA0BAF}" type="slidenum">
              <a:rPr lang="en-US" smtClean="0"/>
              <a:t>9</a:t>
            </a:fld>
            <a:endParaRPr lang="en-US"/>
          </a:p>
        </p:txBody>
      </p:sp>
    </p:spTree>
    <p:extLst>
      <p:ext uri="{BB962C8B-B14F-4D97-AF65-F5344CB8AC3E}">
        <p14:creationId xmlns:p14="http://schemas.microsoft.com/office/powerpoint/2010/main" val="326115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58C3589-5772-4EA4-A14C-EA62BB7F0BE8}" type="datetime1">
              <a:rPr lang="en-US" smtClean="0"/>
              <a:t>8/24/2016</a:t>
            </a:fld>
            <a:endParaRPr lang="en-US"/>
          </a:p>
        </p:txBody>
      </p:sp>
      <p:sp>
        <p:nvSpPr>
          <p:cNvPr id="5" name="Footer Placeholder 4"/>
          <p:cNvSpPr>
            <a:spLocks noGrp="1"/>
          </p:cNvSpPr>
          <p:nvPr>
            <p:ph type="ftr" sz="quarter" idx="11"/>
          </p:nvPr>
        </p:nvSpPr>
        <p:spPr/>
        <p:txBody>
          <a:bodyPr/>
          <a:lstStyle/>
          <a:p>
            <a:r>
              <a:rPr lang="en-US"/>
              <a:t>Module 6) Introduction to Water Quality, EDDIE</a:t>
            </a:r>
          </a:p>
        </p:txBody>
      </p:sp>
      <p:sp>
        <p:nvSpPr>
          <p:cNvPr id="6" name="Slide Number Placeholder 5"/>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236414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B8164E-C223-483F-9CED-E7DFAAA3B9D1}" type="datetime1">
              <a:rPr lang="en-US" smtClean="0"/>
              <a:t>8/24/2016</a:t>
            </a:fld>
            <a:endParaRPr lang="en-US"/>
          </a:p>
        </p:txBody>
      </p:sp>
      <p:sp>
        <p:nvSpPr>
          <p:cNvPr id="5" name="Footer Placeholder 4"/>
          <p:cNvSpPr>
            <a:spLocks noGrp="1"/>
          </p:cNvSpPr>
          <p:nvPr>
            <p:ph type="ftr" sz="quarter" idx="11"/>
          </p:nvPr>
        </p:nvSpPr>
        <p:spPr/>
        <p:txBody>
          <a:bodyPr/>
          <a:lstStyle/>
          <a:p>
            <a:r>
              <a:rPr lang="en-US"/>
              <a:t>Module 6) Introduction to Water Quality, EDDIE</a:t>
            </a:r>
          </a:p>
        </p:txBody>
      </p:sp>
      <p:sp>
        <p:nvSpPr>
          <p:cNvPr id="6" name="Slide Number Placeholder 5"/>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1782469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1598A9-FB83-4B32-9F5E-8A0407A2DFFC}" type="datetime1">
              <a:rPr lang="en-US" smtClean="0"/>
              <a:t>8/24/2016</a:t>
            </a:fld>
            <a:endParaRPr lang="en-US"/>
          </a:p>
        </p:txBody>
      </p:sp>
      <p:sp>
        <p:nvSpPr>
          <p:cNvPr id="5" name="Footer Placeholder 4"/>
          <p:cNvSpPr>
            <a:spLocks noGrp="1"/>
          </p:cNvSpPr>
          <p:nvPr>
            <p:ph type="ftr" sz="quarter" idx="11"/>
          </p:nvPr>
        </p:nvSpPr>
        <p:spPr/>
        <p:txBody>
          <a:bodyPr/>
          <a:lstStyle/>
          <a:p>
            <a:r>
              <a:rPr lang="en-US"/>
              <a:t>Module 6) Introduction to Water Quality, EDDIE</a:t>
            </a:r>
          </a:p>
        </p:txBody>
      </p:sp>
      <p:sp>
        <p:nvSpPr>
          <p:cNvPr id="6" name="Slide Number Placeholder 5"/>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211612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AEFF35-0280-4BD0-978F-16CF065A5269}" type="datetime1">
              <a:rPr lang="en-US" smtClean="0"/>
              <a:t>8/24/2016</a:t>
            </a:fld>
            <a:endParaRPr lang="en-US"/>
          </a:p>
        </p:txBody>
      </p:sp>
      <p:sp>
        <p:nvSpPr>
          <p:cNvPr id="5" name="Footer Placeholder 4"/>
          <p:cNvSpPr>
            <a:spLocks noGrp="1"/>
          </p:cNvSpPr>
          <p:nvPr>
            <p:ph type="ftr" sz="quarter" idx="11"/>
          </p:nvPr>
        </p:nvSpPr>
        <p:spPr/>
        <p:txBody>
          <a:bodyPr/>
          <a:lstStyle/>
          <a:p>
            <a:r>
              <a:rPr lang="en-US"/>
              <a:t>Module 6) Introduction to Water Quality, EDDIE</a:t>
            </a:r>
          </a:p>
        </p:txBody>
      </p:sp>
      <p:sp>
        <p:nvSpPr>
          <p:cNvPr id="6" name="Slide Number Placeholder 5"/>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2712232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E9C84C-13DA-47E9-ACE0-9F144127D3CE}" type="datetime1">
              <a:rPr lang="en-US" smtClean="0"/>
              <a:t>8/24/2016</a:t>
            </a:fld>
            <a:endParaRPr lang="en-US"/>
          </a:p>
        </p:txBody>
      </p:sp>
      <p:sp>
        <p:nvSpPr>
          <p:cNvPr id="5" name="Footer Placeholder 4"/>
          <p:cNvSpPr>
            <a:spLocks noGrp="1"/>
          </p:cNvSpPr>
          <p:nvPr>
            <p:ph type="ftr" sz="quarter" idx="11"/>
          </p:nvPr>
        </p:nvSpPr>
        <p:spPr/>
        <p:txBody>
          <a:bodyPr/>
          <a:lstStyle/>
          <a:p>
            <a:r>
              <a:rPr lang="en-US"/>
              <a:t>Module 6) Introduction to Water Quality, EDDIE</a:t>
            </a:r>
          </a:p>
        </p:txBody>
      </p:sp>
      <p:sp>
        <p:nvSpPr>
          <p:cNvPr id="6" name="Slide Number Placeholder 5"/>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801391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45C736-12BD-4E11-8256-67F5C2FE1D04}" type="datetime1">
              <a:rPr lang="en-US" smtClean="0"/>
              <a:t>8/24/2016</a:t>
            </a:fld>
            <a:endParaRPr lang="en-US"/>
          </a:p>
        </p:txBody>
      </p:sp>
      <p:sp>
        <p:nvSpPr>
          <p:cNvPr id="6" name="Footer Placeholder 5"/>
          <p:cNvSpPr>
            <a:spLocks noGrp="1"/>
          </p:cNvSpPr>
          <p:nvPr>
            <p:ph type="ftr" sz="quarter" idx="11"/>
          </p:nvPr>
        </p:nvSpPr>
        <p:spPr/>
        <p:txBody>
          <a:bodyPr/>
          <a:lstStyle/>
          <a:p>
            <a:r>
              <a:rPr lang="en-US"/>
              <a:t>Module 6) Introduction to Water Quality, EDDIE</a:t>
            </a:r>
          </a:p>
        </p:txBody>
      </p:sp>
      <p:sp>
        <p:nvSpPr>
          <p:cNvPr id="7" name="Slide Number Placeholder 6"/>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1157360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8744BE-8AC8-4780-B70B-E04DCB1E7E8C}" type="datetime1">
              <a:rPr lang="en-US" smtClean="0"/>
              <a:t>8/24/2016</a:t>
            </a:fld>
            <a:endParaRPr lang="en-US"/>
          </a:p>
        </p:txBody>
      </p:sp>
      <p:sp>
        <p:nvSpPr>
          <p:cNvPr id="8" name="Footer Placeholder 7"/>
          <p:cNvSpPr>
            <a:spLocks noGrp="1"/>
          </p:cNvSpPr>
          <p:nvPr>
            <p:ph type="ftr" sz="quarter" idx="11"/>
          </p:nvPr>
        </p:nvSpPr>
        <p:spPr/>
        <p:txBody>
          <a:bodyPr/>
          <a:lstStyle/>
          <a:p>
            <a:r>
              <a:rPr lang="en-US"/>
              <a:t>Module 6) Introduction to Water Quality, EDDIE</a:t>
            </a:r>
          </a:p>
        </p:txBody>
      </p:sp>
      <p:sp>
        <p:nvSpPr>
          <p:cNvPr id="9" name="Slide Number Placeholder 8"/>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209928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52704A-4FE9-41CE-8A58-23A507ED72B9}" type="datetime1">
              <a:rPr lang="en-US" smtClean="0"/>
              <a:t>8/24/2016</a:t>
            </a:fld>
            <a:endParaRPr lang="en-US"/>
          </a:p>
        </p:txBody>
      </p:sp>
      <p:sp>
        <p:nvSpPr>
          <p:cNvPr id="4" name="Footer Placeholder 3"/>
          <p:cNvSpPr>
            <a:spLocks noGrp="1"/>
          </p:cNvSpPr>
          <p:nvPr>
            <p:ph type="ftr" sz="quarter" idx="11"/>
          </p:nvPr>
        </p:nvSpPr>
        <p:spPr/>
        <p:txBody>
          <a:bodyPr/>
          <a:lstStyle/>
          <a:p>
            <a:r>
              <a:rPr lang="en-US"/>
              <a:t>Module 6) Introduction to Water Quality, EDDIE</a:t>
            </a:r>
          </a:p>
        </p:txBody>
      </p:sp>
      <p:sp>
        <p:nvSpPr>
          <p:cNvPr id="5" name="Slide Number Placeholder 4"/>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3893587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DE1A34-93E0-4D7C-BCFF-CA5DF4ECF019}" type="datetime1">
              <a:rPr lang="en-US" smtClean="0"/>
              <a:t>8/24/2016</a:t>
            </a:fld>
            <a:endParaRPr lang="en-US"/>
          </a:p>
        </p:txBody>
      </p:sp>
      <p:sp>
        <p:nvSpPr>
          <p:cNvPr id="3" name="Footer Placeholder 2"/>
          <p:cNvSpPr>
            <a:spLocks noGrp="1"/>
          </p:cNvSpPr>
          <p:nvPr>
            <p:ph type="ftr" sz="quarter" idx="11"/>
          </p:nvPr>
        </p:nvSpPr>
        <p:spPr/>
        <p:txBody>
          <a:bodyPr/>
          <a:lstStyle/>
          <a:p>
            <a:r>
              <a:rPr lang="en-US"/>
              <a:t>Module 6) Introduction to Water Quality, EDDIE</a:t>
            </a:r>
          </a:p>
        </p:txBody>
      </p:sp>
      <p:sp>
        <p:nvSpPr>
          <p:cNvPr id="4" name="Slide Number Placeholder 3"/>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3290708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2FF6F0C-BECE-4EED-AE58-68315EAAD23B}" type="datetime1">
              <a:rPr lang="en-US" smtClean="0"/>
              <a:t>8/24/2016</a:t>
            </a:fld>
            <a:endParaRPr lang="en-US"/>
          </a:p>
        </p:txBody>
      </p:sp>
      <p:sp>
        <p:nvSpPr>
          <p:cNvPr id="6" name="Footer Placeholder 5"/>
          <p:cNvSpPr>
            <a:spLocks noGrp="1"/>
          </p:cNvSpPr>
          <p:nvPr>
            <p:ph type="ftr" sz="quarter" idx="11"/>
          </p:nvPr>
        </p:nvSpPr>
        <p:spPr/>
        <p:txBody>
          <a:bodyPr/>
          <a:lstStyle/>
          <a:p>
            <a:r>
              <a:rPr lang="en-US"/>
              <a:t>Module 6) Introduction to Water Quality, EDDIE</a:t>
            </a:r>
          </a:p>
        </p:txBody>
      </p:sp>
      <p:sp>
        <p:nvSpPr>
          <p:cNvPr id="7" name="Slide Number Placeholder 6"/>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3973056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B66EAC7-405E-4866-9CD1-1632496F006E}" type="datetime1">
              <a:rPr lang="en-US" smtClean="0"/>
              <a:t>8/24/2016</a:t>
            </a:fld>
            <a:endParaRPr lang="en-US"/>
          </a:p>
        </p:txBody>
      </p:sp>
      <p:sp>
        <p:nvSpPr>
          <p:cNvPr id="6" name="Footer Placeholder 5"/>
          <p:cNvSpPr>
            <a:spLocks noGrp="1"/>
          </p:cNvSpPr>
          <p:nvPr>
            <p:ph type="ftr" sz="quarter" idx="11"/>
          </p:nvPr>
        </p:nvSpPr>
        <p:spPr/>
        <p:txBody>
          <a:bodyPr/>
          <a:lstStyle/>
          <a:p>
            <a:r>
              <a:rPr lang="en-US"/>
              <a:t>Module 6) Introduction to Water Quality, EDDIE</a:t>
            </a:r>
          </a:p>
        </p:txBody>
      </p:sp>
      <p:sp>
        <p:nvSpPr>
          <p:cNvPr id="7" name="Slide Number Placeholder 6"/>
          <p:cNvSpPr>
            <a:spLocks noGrp="1"/>
          </p:cNvSpPr>
          <p:nvPr>
            <p:ph type="sldNum" sz="quarter" idx="12"/>
          </p:nvPr>
        </p:nvSpPr>
        <p:spPr/>
        <p:txBody>
          <a:bodyPr/>
          <a:lstStyle/>
          <a:p>
            <a:fld id="{B37E8199-EF14-4843-B354-D21409B3F564}" type="slidenum">
              <a:rPr lang="en-US" smtClean="0"/>
              <a:t>‹#›</a:t>
            </a:fld>
            <a:endParaRPr lang="en-US"/>
          </a:p>
        </p:txBody>
      </p:sp>
    </p:spTree>
    <p:extLst>
      <p:ext uri="{BB962C8B-B14F-4D97-AF65-F5344CB8AC3E}">
        <p14:creationId xmlns:p14="http://schemas.microsoft.com/office/powerpoint/2010/main" val="240386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E61692E-2D6B-4AB1-92AD-8374EA6F5DC6}" type="datetime1">
              <a:rPr lang="en-US" smtClean="0"/>
              <a:t>8/24/2016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Module 6) Introduction to Water Quality, EDDIE</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37E8199-EF14-4843-B354-D21409B3F564}" type="slidenum">
              <a:rPr lang="en-US" smtClean="0"/>
              <a:t>‹#›</a:t>
            </a:fld>
            <a:endParaRPr lang="en-US"/>
          </a:p>
        </p:txBody>
      </p:sp>
    </p:spTree>
    <p:extLst>
      <p:ext uri="{BB962C8B-B14F-4D97-AF65-F5344CB8AC3E}">
        <p14:creationId xmlns:p14="http://schemas.microsoft.com/office/powerpoint/2010/main" val="1477376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emast.illinoisstate.edu/data-for-students/modules/water-quality.shtml"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file:///\\localhost\upload.wikimedia.org\wikipedia\commons\6\67\Na+H2O.sv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1077" y="730567"/>
            <a:ext cx="7772400" cy="1470025"/>
          </a:xfrm>
          <a:effectLst/>
        </p:spPr>
        <p:txBody>
          <a:bodyPr>
            <a:normAutofit fontScale="90000"/>
          </a:bodyPr>
          <a:lstStyle/>
          <a:p>
            <a:r>
              <a:rPr lang="en-US" dirty="0">
                <a:latin typeface="+mn-lt"/>
              </a:rPr>
              <a:t/>
            </a:r>
            <a:br>
              <a:rPr lang="en-US" dirty="0">
                <a:latin typeface="+mn-lt"/>
              </a:rPr>
            </a:br>
            <a:r>
              <a:rPr lang="en-US" dirty="0">
                <a:latin typeface="+mn-lt"/>
              </a:rPr>
              <a:t/>
            </a:r>
            <a:br>
              <a:rPr lang="en-US" dirty="0">
                <a:latin typeface="+mn-lt"/>
              </a:rPr>
            </a:br>
            <a:r>
              <a:rPr lang="en-US" b="0" dirty="0">
                <a:effectLst/>
                <a:latin typeface="+mn-lt"/>
              </a:rPr>
              <a:t>Project EDDIE: Water Quality</a:t>
            </a:r>
          </a:p>
        </p:txBody>
      </p:sp>
      <p:sp>
        <p:nvSpPr>
          <p:cNvPr id="3" name="Subtitle 2"/>
          <p:cNvSpPr>
            <a:spLocks noGrp="1"/>
          </p:cNvSpPr>
          <p:nvPr>
            <p:ph type="subTitle" idx="1"/>
          </p:nvPr>
        </p:nvSpPr>
        <p:spPr>
          <a:xfrm>
            <a:off x="1837722" y="2438400"/>
            <a:ext cx="6099110" cy="1752600"/>
          </a:xfrm>
        </p:spPr>
        <p:txBody>
          <a:bodyPr>
            <a:normAutofit fontScale="92500" lnSpcReduction="20000"/>
          </a:bodyPr>
          <a:lstStyle/>
          <a:p>
            <a:pPr algn="ctr"/>
            <a:r>
              <a:rPr lang="en-US" sz="2000" dirty="0">
                <a:latin typeface="Calibri" panose="020F0502020204030204" pitchFamily="34" charset="0"/>
              </a:rPr>
              <a:t>Devin </a:t>
            </a:r>
            <a:r>
              <a:rPr lang="en-US" sz="2000" dirty="0" err="1">
                <a:latin typeface="Calibri" panose="020F0502020204030204" pitchFamily="34" charset="0"/>
              </a:rPr>
              <a:t>Castendyk</a:t>
            </a:r>
            <a:r>
              <a:rPr lang="en-US" sz="2000" dirty="0">
                <a:latin typeface="Calibri" panose="020F0502020204030204" pitchFamily="34" charset="0"/>
              </a:rPr>
              <a:t>, D. and C. Gibson. April 2016. Project EDDIE: Water Quality. Project EDDIE Module 6, Version 1</a:t>
            </a:r>
            <a:r>
              <a:rPr lang="en-US" sz="2000" dirty="0" smtClean="0">
                <a:latin typeface="Calibri" panose="020F0502020204030204" pitchFamily="34" charset="0"/>
              </a:rPr>
              <a:t>.</a:t>
            </a:r>
            <a:endParaRPr lang="en-US" sz="2000" dirty="0">
              <a:latin typeface="Calibri" panose="020F0502020204030204" pitchFamily="34" charset="0"/>
            </a:endParaRPr>
          </a:p>
          <a:p>
            <a:r>
              <a:rPr lang="en-US" sz="2000" dirty="0">
                <a:latin typeface="Calibri" panose="020F0502020204030204" pitchFamily="34" charset="0"/>
                <a:hlinkClick r:id="rId3"/>
              </a:rPr>
              <a:t>http://cemast.illinoisstate.edu/data-for-students/modules/water-quality.shtml</a:t>
            </a:r>
            <a:r>
              <a:rPr lang="en-US" sz="2000" dirty="0">
                <a:latin typeface="Calibri" panose="020F0502020204030204" pitchFamily="34" charset="0"/>
              </a:rPr>
              <a:t> </a:t>
            </a:r>
          </a:p>
          <a:p>
            <a:pPr marR="0" lvl="0" algn="ctr">
              <a:buClrTx/>
              <a:buSzTx/>
            </a:pPr>
            <a:r>
              <a:rPr lang="en-US" sz="2000" dirty="0">
                <a:latin typeface="Calibri" panose="020F0502020204030204" pitchFamily="34" charset="0"/>
              </a:rPr>
              <a:t>Module development was supported by NSF DEB 1245707.</a:t>
            </a:r>
          </a:p>
          <a:p>
            <a:pPr algn="ctr"/>
            <a:r>
              <a:rPr lang="en-US" sz="2000" dirty="0">
                <a:latin typeface="Calibri" panose="020F0502020204030204" pitchFamily="34" charset="0"/>
              </a:rPr>
              <a:t> </a:t>
            </a:r>
          </a:p>
        </p:txBody>
      </p:sp>
      <p:sp>
        <p:nvSpPr>
          <p:cNvPr id="5" name="Slide Number Placeholder 4"/>
          <p:cNvSpPr>
            <a:spLocks noGrp="1"/>
          </p:cNvSpPr>
          <p:nvPr>
            <p:ph type="sldNum" sz="quarter" idx="12"/>
          </p:nvPr>
        </p:nvSpPr>
        <p:spPr/>
        <p:txBody>
          <a:bodyPr/>
          <a:lstStyle/>
          <a:p>
            <a:fld id="{B37E8199-EF14-4843-B354-D21409B3F564}" type="slidenum">
              <a:rPr lang="en-US" smtClean="0"/>
              <a:t>1</a:t>
            </a:fld>
            <a:endParaRPr lang="en-US" dirty="0"/>
          </a:p>
        </p:txBody>
      </p:sp>
      <p:pic>
        <p:nvPicPr>
          <p:cNvPr id="6" name="Picture 5"/>
          <p:cNvPicPr>
            <a:picLocks noChangeAspect="1"/>
          </p:cNvPicPr>
          <p:nvPr/>
        </p:nvPicPr>
        <p:blipFill>
          <a:blip r:embed="rId4"/>
          <a:stretch>
            <a:fillRect/>
          </a:stretch>
        </p:blipFill>
        <p:spPr>
          <a:xfrm>
            <a:off x="459093" y="5880734"/>
            <a:ext cx="1810669" cy="597460"/>
          </a:xfrm>
          <a:prstGeom prst="rect">
            <a:avLst/>
          </a:prstGeom>
        </p:spPr>
      </p:pic>
      <p:pic>
        <p:nvPicPr>
          <p:cNvPr id="7" name="Picture 6"/>
          <p:cNvPicPr>
            <a:picLocks noChangeAspect="1"/>
          </p:cNvPicPr>
          <p:nvPr/>
        </p:nvPicPr>
        <p:blipFill>
          <a:blip r:embed="rId5"/>
          <a:stretch>
            <a:fillRect/>
          </a:stretch>
        </p:blipFill>
        <p:spPr>
          <a:xfrm>
            <a:off x="3027126" y="5758891"/>
            <a:ext cx="823031" cy="597460"/>
          </a:xfrm>
          <a:prstGeom prst="rect">
            <a:avLst/>
          </a:prstGeom>
        </p:spPr>
      </p:pic>
      <p:pic>
        <p:nvPicPr>
          <p:cNvPr id="8" name="Picture 7"/>
          <p:cNvPicPr>
            <a:picLocks noChangeAspect="1"/>
          </p:cNvPicPr>
          <p:nvPr/>
        </p:nvPicPr>
        <p:blipFill>
          <a:blip r:embed="rId6"/>
          <a:stretch>
            <a:fillRect/>
          </a:stretch>
        </p:blipFill>
        <p:spPr>
          <a:xfrm>
            <a:off x="4733749" y="5880734"/>
            <a:ext cx="597460" cy="597460"/>
          </a:xfrm>
          <a:prstGeom prst="rect">
            <a:avLst/>
          </a:prstGeom>
        </p:spPr>
      </p:pic>
      <p:pic>
        <p:nvPicPr>
          <p:cNvPr id="9" name="Picture 8"/>
          <p:cNvPicPr>
            <a:picLocks noChangeAspect="1"/>
          </p:cNvPicPr>
          <p:nvPr/>
        </p:nvPicPr>
        <p:blipFill>
          <a:blip r:embed="rId7"/>
          <a:stretch>
            <a:fillRect/>
          </a:stretch>
        </p:blipFill>
        <p:spPr>
          <a:xfrm>
            <a:off x="6214801" y="5880734"/>
            <a:ext cx="2426418" cy="597460"/>
          </a:xfrm>
          <a:prstGeom prst="rect">
            <a:avLst/>
          </a:prstGeom>
        </p:spPr>
      </p:pic>
    </p:spTree>
    <p:extLst>
      <p:ext uri="{BB962C8B-B14F-4D97-AF65-F5344CB8AC3E}">
        <p14:creationId xmlns:p14="http://schemas.microsoft.com/office/powerpoint/2010/main" val="3124613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7212"/>
            <a:ext cx="8229600" cy="819912"/>
          </a:xfrm>
        </p:spPr>
        <p:txBody>
          <a:bodyPr>
            <a:normAutofit/>
          </a:bodyPr>
          <a:lstStyle/>
          <a:p>
            <a:pPr algn="ctr"/>
            <a:r>
              <a:rPr lang="en-US" sz="3600" dirty="0">
                <a:latin typeface="Calibri" panose="020F0502020204030204" pitchFamily="34" charset="0"/>
              </a:rPr>
              <a:t>Nutrients</a:t>
            </a:r>
          </a:p>
        </p:txBody>
      </p:sp>
      <p:sp>
        <p:nvSpPr>
          <p:cNvPr id="3" name="Content Placeholder 2"/>
          <p:cNvSpPr>
            <a:spLocks noGrp="1"/>
          </p:cNvSpPr>
          <p:nvPr>
            <p:ph idx="1"/>
          </p:nvPr>
        </p:nvSpPr>
        <p:spPr>
          <a:xfrm>
            <a:off x="457200" y="1447800"/>
            <a:ext cx="8229600" cy="4953000"/>
          </a:xfrm>
        </p:spPr>
        <p:txBody>
          <a:bodyPr>
            <a:normAutofit/>
          </a:bodyPr>
          <a:lstStyle/>
          <a:p>
            <a:r>
              <a:rPr lang="en-US" sz="2000" dirty="0"/>
              <a:t>Nutrients are chemicals that plants and animals need to grow and survive. </a:t>
            </a:r>
          </a:p>
          <a:p>
            <a:r>
              <a:rPr lang="en-US" sz="2000" dirty="0"/>
              <a:t>Because water is a universal solvent, </a:t>
            </a:r>
            <a:r>
              <a:rPr lang="en-US" sz="2000" i="1" dirty="0"/>
              <a:t>all</a:t>
            </a:r>
            <a:r>
              <a:rPr lang="en-US" sz="2000" dirty="0"/>
              <a:t> life on Earth utilizes liquid water to obtain and circulate nutrients</a:t>
            </a:r>
          </a:p>
          <a:p>
            <a:pPr lvl="1"/>
            <a:r>
              <a:rPr lang="en-US" sz="2000" dirty="0"/>
              <a:t>Young men are 64% water by weight</a:t>
            </a:r>
          </a:p>
          <a:p>
            <a:pPr lvl="1"/>
            <a:r>
              <a:rPr lang="en-US" sz="2000" dirty="0"/>
              <a:t>Young women are 53% water by weight</a:t>
            </a:r>
          </a:p>
          <a:p>
            <a:pPr lvl="1"/>
            <a:r>
              <a:rPr lang="en-US" sz="2000" dirty="0"/>
              <a:t>The search for extra terrestrial life is focused on finding planets that have liquid water</a:t>
            </a:r>
          </a:p>
          <a:p>
            <a:r>
              <a:rPr lang="en-US" sz="2000" dirty="0"/>
              <a:t>For plants:</a:t>
            </a:r>
          </a:p>
          <a:p>
            <a:pPr lvl="1"/>
            <a:r>
              <a:rPr lang="en-US" sz="2000" b="1" dirty="0"/>
              <a:t>Primary macronutrients</a:t>
            </a:r>
            <a:r>
              <a:rPr lang="en-US" sz="2000" dirty="0"/>
              <a:t> include carbon (C), nitrogen (N), phosphorous (P), and potassium (K). </a:t>
            </a:r>
          </a:p>
          <a:p>
            <a:pPr lvl="1"/>
            <a:r>
              <a:rPr lang="en-US" sz="2000" b="1" dirty="0"/>
              <a:t>Secondary macronutrients </a:t>
            </a:r>
            <a:r>
              <a:rPr lang="en-US" sz="2000" dirty="0"/>
              <a:t>include calcium (</a:t>
            </a:r>
            <a:r>
              <a:rPr lang="en-US" sz="2000" dirty="0" err="1"/>
              <a:t>Ca</a:t>
            </a:r>
            <a:r>
              <a:rPr lang="en-US" sz="2000" dirty="0"/>
              <a:t>), magnesium (Mg) and sulfur (S)</a:t>
            </a:r>
          </a:p>
          <a:p>
            <a:pPr lvl="1"/>
            <a:r>
              <a:rPr lang="en-US" sz="2000" b="1" dirty="0"/>
              <a:t>Micronutrients</a:t>
            </a:r>
            <a:r>
              <a:rPr lang="en-US" sz="2000" dirty="0"/>
              <a:t> include copper (Cu), iron (Fe), manganese (</a:t>
            </a:r>
            <a:r>
              <a:rPr lang="en-US" sz="2000" dirty="0" err="1"/>
              <a:t>Mn</a:t>
            </a:r>
            <a:r>
              <a:rPr lang="en-US" sz="2000" dirty="0"/>
              <a:t>), molybdenum (Mo), zinc (Zn) and nickel (Ni), and sometimes boron (B), silicon (Si), cobalt (Co). </a:t>
            </a:r>
          </a:p>
          <a:p>
            <a:pPr lvl="1"/>
            <a:endParaRPr lang="en-US" sz="2000" dirty="0"/>
          </a:p>
          <a:p>
            <a:pPr marL="457200" lvl="1" indent="0">
              <a:buNone/>
            </a:pPr>
            <a:endParaRPr lang="en-US" sz="2000" dirty="0"/>
          </a:p>
          <a:p>
            <a:endParaRPr lang="en-US" sz="2000" dirty="0"/>
          </a:p>
        </p:txBody>
      </p:sp>
      <p:sp>
        <p:nvSpPr>
          <p:cNvPr id="5" name="Slide Number Placeholder 4"/>
          <p:cNvSpPr>
            <a:spLocks noGrp="1"/>
          </p:cNvSpPr>
          <p:nvPr>
            <p:ph type="sldNum" sz="quarter" idx="12"/>
          </p:nvPr>
        </p:nvSpPr>
        <p:spPr/>
        <p:txBody>
          <a:bodyPr/>
          <a:lstStyle/>
          <a:p>
            <a:fld id="{B37E8199-EF14-4843-B354-D21409B3F564}" type="slidenum">
              <a:rPr lang="en-US" smtClean="0"/>
              <a:t>10</a:t>
            </a:fld>
            <a:endParaRPr lang="en-US"/>
          </a:p>
        </p:txBody>
      </p:sp>
    </p:spTree>
    <p:extLst>
      <p:ext uri="{BB962C8B-B14F-4D97-AF65-F5344CB8AC3E}">
        <p14:creationId xmlns:p14="http://schemas.microsoft.com/office/powerpoint/2010/main" val="2374116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a:bodyPr>
          <a:lstStyle/>
          <a:p>
            <a:pPr algn="ctr"/>
            <a:r>
              <a:rPr lang="en-US" sz="3600" dirty="0">
                <a:latin typeface="+mn-lt"/>
              </a:rPr>
              <a:t>Nutrients vs. Toxins</a:t>
            </a:r>
          </a:p>
        </p:txBody>
      </p:sp>
      <p:sp>
        <p:nvSpPr>
          <p:cNvPr id="3" name="Content Placeholder 2"/>
          <p:cNvSpPr>
            <a:spLocks noGrp="1"/>
          </p:cNvSpPr>
          <p:nvPr>
            <p:ph idx="1"/>
          </p:nvPr>
        </p:nvSpPr>
        <p:spPr>
          <a:xfrm>
            <a:off x="533400" y="1752600"/>
            <a:ext cx="8229600" cy="3992563"/>
          </a:xfrm>
        </p:spPr>
        <p:txBody>
          <a:bodyPr>
            <a:noAutofit/>
          </a:bodyPr>
          <a:lstStyle/>
          <a:p>
            <a:r>
              <a:rPr lang="en-US" sz="2400" dirty="0"/>
              <a:t>Micronutrient: a small amount is needed for biological function</a:t>
            </a:r>
          </a:p>
          <a:p>
            <a:pPr lvl="1"/>
            <a:r>
              <a:rPr lang="en-US" sz="2400" dirty="0"/>
              <a:t>Plants:  Copper</a:t>
            </a:r>
          </a:p>
          <a:p>
            <a:pPr lvl="1"/>
            <a:r>
              <a:rPr lang="en-US" sz="2400" dirty="0"/>
              <a:t>Humans: Cadmium, selenium </a:t>
            </a:r>
          </a:p>
          <a:p>
            <a:r>
              <a:rPr lang="en-US" sz="2400" dirty="0"/>
              <a:t>Toxin: a chemical, physical, or biological agent that causes disease or some alteration of the normal structure and function of an organism.</a:t>
            </a:r>
          </a:p>
          <a:p>
            <a:pPr lvl="1"/>
            <a:r>
              <a:rPr lang="en-US" sz="2400" b="1" dirty="0"/>
              <a:t>Acute toxicity</a:t>
            </a:r>
            <a:r>
              <a:rPr lang="en-US" sz="2400" dirty="0"/>
              <a:t>:  Immediate impact</a:t>
            </a:r>
          </a:p>
          <a:p>
            <a:pPr lvl="1"/>
            <a:r>
              <a:rPr lang="en-US" sz="2400" b="1" dirty="0"/>
              <a:t>Chronic toxicity</a:t>
            </a:r>
            <a:r>
              <a:rPr lang="en-US" sz="2400" dirty="0"/>
              <a:t>: Impact after a long period of exposure</a:t>
            </a:r>
          </a:p>
          <a:p>
            <a:r>
              <a:rPr lang="en-US" sz="2400" dirty="0"/>
              <a:t>When does a nutrient become a toxin???</a:t>
            </a:r>
          </a:p>
          <a:p>
            <a:r>
              <a:rPr lang="en-US" sz="2400" dirty="0"/>
              <a:t>A few elements are toxic at all concentrations</a:t>
            </a:r>
          </a:p>
          <a:p>
            <a:pPr lvl="1"/>
            <a:r>
              <a:rPr lang="en-US" sz="2400" dirty="0"/>
              <a:t>Mercury, arsenic, lead, thallium</a:t>
            </a:r>
          </a:p>
          <a:p>
            <a:r>
              <a:rPr lang="en-US" sz="2400" dirty="0"/>
              <a:t>For most, </a:t>
            </a:r>
            <a:r>
              <a:rPr lang="en-US" sz="2400" b="1" dirty="0"/>
              <a:t>concentration dictates toxicity  </a:t>
            </a:r>
          </a:p>
        </p:txBody>
      </p:sp>
      <p:sp>
        <p:nvSpPr>
          <p:cNvPr id="5" name="Slide Number Placeholder 4"/>
          <p:cNvSpPr>
            <a:spLocks noGrp="1"/>
          </p:cNvSpPr>
          <p:nvPr>
            <p:ph type="sldNum" sz="quarter" idx="12"/>
          </p:nvPr>
        </p:nvSpPr>
        <p:spPr/>
        <p:txBody>
          <a:bodyPr/>
          <a:lstStyle/>
          <a:p>
            <a:fld id="{B37E8199-EF14-4843-B354-D21409B3F564}" type="slidenum">
              <a:rPr lang="en-US" smtClean="0"/>
              <a:t>11</a:t>
            </a:fld>
            <a:endParaRPr lang="en-US"/>
          </a:p>
        </p:txBody>
      </p:sp>
    </p:spTree>
    <p:extLst>
      <p:ext uri="{BB962C8B-B14F-4D97-AF65-F5344CB8AC3E}">
        <p14:creationId xmlns:p14="http://schemas.microsoft.com/office/powerpoint/2010/main" val="4162961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3041"/>
            <a:ext cx="8229600" cy="743712"/>
          </a:xfrm>
        </p:spPr>
        <p:txBody>
          <a:bodyPr>
            <a:normAutofit/>
          </a:bodyPr>
          <a:lstStyle/>
          <a:p>
            <a:pPr algn="ctr"/>
            <a:r>
              <a:rPr lang="en-US" sz="3600" dirty="0">
                <a:latin typeface="+mn-lt"/>
              </a:rPr>
              <a:t>Nitrogen: A Nutrient or Toxin?</a:t>
            </a:r>
          </a:p>
        </p:txBody>
      </p:sp>
      <p:sp>
        <p:nvSpPr>
          <p:cNvPr id="3" name="Content Placeholder 2"/>
          <p:cNvSpPr>
            <a:spLocks noGrp="1"/>
          </p:cNvSpPr>
          <p:nvPr>
            <p:ph idx="1"/>
          </p:nvPr>
        </p:nvSpPr>
        <p:spPr>
          <a:xfrm>
            <a:off x="628650" y="1665883"/>
            <a:ext cx="7886700" cy="4351338"/>
          </a:xfrm>
        </p:spPr>
        <p:txBody>
          <a:bodyPr>
            <a:noAutofit/>
          </a:bodyPr>
          <a:lstStyle/>
          <a:p>
            <a:r>
              <a:rPr lang="en-US" sz="2400" dirty="0"/>
              <a:t>Nitrogen is used by organisms to produce amino acids, proteins, and nucleic acids.</a:t>
            </a:r>
          </a:p>
          <a:p>
            <a:r>
              <a:rPr lang="en-US" sz="2400" dirty="0"/>
              <a:t>80% of the atmosphere is nitrogen gas (N</a:t>
            </a:r>
            <a:r>
              <a:rPr lang="en-US" sz="2400" baseline="-25000" dirty="0"/>
              <a:t>2</a:t>
            </a:r>
            <a:r>
              <a:rPr lang="en-US" sz="2400" dirty="0"/>
              <a:t>)</a:t>
            </a:r>
          </a:p>
          <a:p>
            <a:r>
              <a:rPr lang="en-US" sz="2400" dirty="0"/>
              <a:t>Most plants can only take up nitrogen in two forms from soil water, making nitrogen a limiting nutrient in plant growth: </a:t>
            </a:r>
          </a:p>
          <a:p>
            <a:pPr lvl="1"/>
            <a:r>
              <a:rPr lang="en-US" sz="2400" dirty="0"/>
              <a:t>Ammonium (NH</a:t>
            </a:r>
            <a:r>
              <a:rPr lang="en-US" sz="2400" baseline="-25000" dirty="0"/>
              <a:t>4</a:t>
            </a:r>
            <a:r>
              <a:rPr lang="en-US" sz="2400" baseline="30000" dirty="0"/>
              <a:t>+</a:t>
            </a:r>
            <a:r>
              <a:rPr lang="en-US" sz="2400" dirty="0"/>
              <a:t> ) </a:t>
            </a:r>
          </a:p>
          <a:p>
            <a:pPr lvl="2"/>
            <a:r>
              <a:rPr lang="en-US" sz="2400" dirty="0"/>
              <a:t>Extremely toxic to plants at high concentrations</a:t>
            </a:r>
          </a:p>
          <a:p>
            <a:pPr lvl="2"/>
            <a:r>
              <a:rPr lang="en-US" sz="2400" dirty="0"/>
              <a:t>Component of animal waste</a:t>
            </a:r>
          </a:p>
          <a:p>
            <a:pPr lvl="1"/>
            <a:r>
              <a:rPr lang="en-US" sz="2400" dirty="0"/>
              <a:t>Nitrate (NO</a:t>
            </a:r>
            <a:r>
              <a:rPr lang="en-US" sz="2400" baseline="-25000" dirty="0"/>
              <a:t>3</a:t>
            </a:r>
            <a:r>
              <a:rPr lang="en-US" sz="2400" baseline="30000" dirty="0"/>
              <a:t>-</a:t>
            </a:r>
            <a:r>
              <a:rPr lang="en-US" sz="2400" dirty="0"/>
              <a:t> )</a:t>
            </a:r>
          </a:p>
          <a:p>
            <a:pPr lvl="2"/>
            <a:r>
              <a:rPr lang="en-US" sz="2400" dirty="0"/>
              <a:t>Toxic to humans in drinking water above 10 mg/L NO</a:t>
            </a:r>
            <a:r>
              <a:rPr lang="en-US" sz="2400" baseline="-25000" dirty="0"/>
              <a:t>3</a:t>
            </a:r>
            <a:r>
              <a:rPr lang="en-US" sz="2400" dirty="0"/>
              <a:t>-N</a:t>
            </a:r>
          </a:p>
          <a:p>
            <a:pPr lvl="2"/>
            <a:r>
              <a:rPr lang="en-US" sz="2400" dirty="0"/>
              <a:t>Blue baby syndrome (NO</a:t>
            </a:r>
            <a:r>
              <a:rPr lang="en-US" sz="2400" baseline="-25000" dirty="0"/>
              <a:t>3</a:t>
            </a:r>
            <a:r>
              <a:rPr lang="en-US" sz="2400" dirty="0"/>
              <a:t> binds to hemoglobin = asphyxiation) </a:t>
            </a:r>
          </a:p>
          <a:p>
            <a:pPr lvl="1"/>
            <a:endParaRPr lang="en-US" sz="2400" dirty="0"/>
          </a:p>
          <a:p>
            <a:endParaRPr lang="en-US" sz="2400" dirty="0"/>
          </a:p>
        </p:txBody>
      </p:sp>
      <p:sp>
        <p:nvSpPr>
          <p:cNvPr id="5" name="Slide Number Placeholder 4"/>
          <p:cNvSpPr>
            <a:spLocks noGrp="1"/>
          </p:cNvSpPr>
          <p:nvPr>
            <p:ph type="sldNum" sz="quarter" idx="12"/>
          </p:nvPr>
        </p:nvSpPr>
        <p:spPr/>
        <p:txBody>
          <a:bodyPr/>
          <a:lstStyle/>
          <a:p>
            <a:fld id="{B37E8199-EF14-4843-B354-D21409B3F564}" type="slidenum">
              <a:rPr lang="en-US" smtClean="0"/>
              <a:t>12</a:t>
            </a:fld>
            <a:endParaRPr lang="en-US"/>
          </a:p>
        </p:txBody>
      </p:sp>
    </p:spTree>
    <p:extLst>
      <p:ext uri="{BB962C8B-B14F-4D97-AF65-F5344CB8AC3E}">
        <p14:creationId xmlns:p14="http://schemas.microsoft.com/office/powerpoint/2010/main" val="179597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normAutofit/>
          </a:bodyPr>
          <a:lstStyle/>
          <a:p>
            <a:pPr algn="ctr"/>
            <a:r>
              <a:rPr lang="en-US" sz="3600" dirty="0">
                <a:latin typeface="+mn-lt"/>
              </a:rPr>
              <a:t>The Nitrogen Cycle</a:t>
            </a:r>
          </a:p>
        </p:txBody>
      </p:sp>
      <p:sp>
        <p:nvSpPr>
          <p:cNvPr id="3" name="Content Placeholder 2"/>
          <p:cNvSpPr>
            <a:spLocks noGrp="1"/>
          </p:cNvSpPr>
          <p:nvPr>
            <p:ph idx="1"/>
          </p:nvPr>
        </p:nvSpPr>
        <p:spPr>
          <a:xfrm>
            <a:off x="609600" y="1703161"/>
            <a:ext cx="8229600" cy="4572000"/>
          </a:xfrm>
        </p:spPr>
        <p:txBody>
          <a:bodyPr>
            <a:normAutofit lnSpcReduction="10000"/>
          </a:bodyPr>
          <a:lstStyle/>
          <a:p>
            <a:pPr marL="0" indent="0">
              <a:buNone/>
            </a:pPr>
            <a:r>
              <a:rPr lang="en-US" sz="2400" b="1" dirty="0"/>
              <a:t>1) Fixation: </a:t>
            </a:r>
            <a:r>
              <a:rPr lang="en-US" sz="2400" dirty="0"/>
              <a:t>Soil bacteria, lighting, and solar flares (aurora) convert N gas to usable NO</a:t>
            </a:r>
            <a:r>
              <a:rPr lang="en-US" sz="2400" baseline="-25000" dirty="0"/>
              <a:t>3</a:t>
            </a:r>
            <a:r>
              <a:rPr lang="en-US" sz="2400" baseline="30000" dirty="0"/>
              <a:t>-</a:t>
            </a:r>
            <a:endParaRPr lang="en-US" sz="2400" baseline="-25000" dirty="0"/>
          </a:p>
          <a:p>
            <a:r>
              <a:rPr lang="en-US" sz="2400" dirty="0"/>
              <a:t>Most N stored as living and dead organic matter</a:t>
            </a:r>
          </a:p>
          <a:p>
            <a:pPr marL="0" indent="0">
              <a:buNone/>
            </a:pPr>
            <a:r>
              <a:rPr lang="en-US" sz="2400" b="1" dirty="0"/>
              <a:t>2) Mineralization: </a:t>
            </a:r>
            <a:r>
              <a:rPr lang="en-US" sz="2400" dirty="0"/>
              <a:t>Decomposition of organic matter in soils produces or direct discharge of urea produces </a:t>
            </a:r>
            <a:r>
              <a:rPr lang="en-US" sz="2400" b="1" dirty="0"/>
              <a:t>ammonium</a:t>
            </a:r>
            <a:r>
              <a:rPr lang="en-US" sz="2400" dirty="0"/>
              <a:t> (NH</a:t>
            </a:r>
            <a:r>
              <a:rPr lang="en-US" sz="2400" baseline="-25000" dirty="0"/>
              <a:t>4</a:t>
            </a:r>
            <a:r>
              <a:rPr lang="en-US" sz="2400" baseline="30000" dirty="0"/>
              <a:t>+</a:t>
            </a:r>
            <a:r>
              <a:rPr lang="en-US" sz="2400" dirty="0"/>
              <a:t>)</a:t>
            </a:r>
          </a:p>
          <a:p>
            <a:pPr marL="0" indent="0">
              <a:buNone/>
            </a:pPr>
            <a:r>
              <a:rPr lang="en-US" sz="2400" b="1" dirty="0"/>
              <a:t>3) Nitrification: </a:t>
            </a:r>
          </a:p>
          <a:p>
            <a:pPr lvl="1"/>
            <a:r>
              <a:rPr lang="en-US" sz="2400" dirty="0"/>
              <a:t>Oxidation of ammonium to </a:t>
            </a:r>
            <a:r>
              <a:rPr lang="en-US" sz="2400" b="1" dirty="0"/>
              <a:t>Nitrite</a:t>
            </a:r>
            <a:r>
              <a:rPr lang="en-US" sz="2400" dirty="0"/>
              <a:t> (NO</a:t>
            </a:r>
            <a:r>
              <a:rPr lang="en-US" sz="2400" baseline="-25000" dirty="0"/>
              <a:t>2</a:t>
            </a:r>
            <a:r>
              <a:rPr lang="en-US" sz="2400" baseline="30000" dirty="0"/>
              <a:t>-</a:t>
            </a:r>
            <a:r>
              <a:rPr lang="en-US" sz="2400" dirty="0"/>
              <a:t>):</a:t>
            </a:r>
          </a:p>
          <a:p>
            <a:pPr marL="0" indent="0">
              <a:buNone/>
            </a:pPr>
            <a:r>
              <a:rPr lang="en-US" sz="2400" b="1" dirty="0"/>
              <a:t>	</a:t>
            </a:r>
            <a:r>
              <a:rPr lang="en-US" sz="2400" dirty="0"/>
              <a:t>NH</a:t>
            </a:r>
            <a:r>
              <a:rPr lang="en-US" sz="2400" baseline="-25000" dirty="0"/>
              <a:t>4</a:t>
            </a:r>
            <a:r>
              <a:rPr lang="en-US" sz="2400" baseline="30000" dirty="0"/>
              <a:t>+</a:t>
            </a:r>
            <a:r>
              <a:rPr lang="en-US" sz="2400" dirty="0"/>
              <a:t> + O</a:t>
            </a:r>
            <a:r>
              <a:rPr lang="en-US" sz="2400" baseline="-25000" dirty="0"/>
              <a:t>2</a:t>
            </a:r>
            <a:r>
              <a:rPr lang="en-US" sz="2400" dirty="0"/>
              <a:t> = 4H</a:t>
            </a:r>
            <a:r>
              <a:rPr lang="en-US" sz="2400" baseline="30000" dirty="0"/>
              <a:t>+</a:t>
            </a:r>
            <a:r>
              <a:rPr lang="en-US" sz="2400" dirty="0"/>
              <a:t> + NO</a:t>
            </a:r>
            <a:r>
              <a:rPr lang="en-US" sz="2400" baseline="-25000" dirty="0"/>
              <a:t>2</a:t>
            </a:r>
            <a:r>
              <a:rPr lang="en-US" sz="2400" baseline="30000" dirty="0"/>
              <a:t>-</a:t>
            </a:r>
            <a:r>
              <a:rPr lang="en-US" sz="2400" dirty="0"/>
              <a:t> (N loses 6 electrons)</a:t>
            </a:r>
          </a:p>
          <a:p>
            <a:pPr lvl="1"/>
            <a:r>
              <a:rPr lang="en-US" sz="2400" dirty="0"/>
              <a:t>Oxidation of Nitrite to Nitrate (NO</a:t>
            </a:r>
            <a:r>
              <a:rPr lang="en-US" sz="2400" baseline="-25000" dirty="0"/>
              <a:t>3</a:t>
            </a:r>
            <a:r>
              <a:rPr lang="en-US" sz="2400" baseline="30000" dirty="0"/>
              <a:t>-</a:t>
            </a:r>
            <a:r>
              <a:rPr lang="en-US" sz="2400" dirty="0"/>
              <a:t>):</a:t>
            </a:r>
          </a:p>
          <a:p>
            <a:pPr marL="457200" lvl="1" indent="0">
              <a:buNone/>
            </a:pPr>
            <a:r>
              <a:rPr lang="en-US" sz="2400" dirty="0"/>
              <a:t>	2NO</a:t>
            </a:r>
            <a:r>
              <a:rPr lang="en-US" sz="2400" baseline="-25000" dirty="0"/>
              <a:t>2</a:t>
            </a:r>
            <a:r>
              <a:rPr lang="en-US" sz="2400" baseline="30000" dirty="0"/>
              <a:t>-</a:t>
            </a:r>
            <a:r>
              <a:rPr lang="en-US" sz="2400" dirty="0"/>
              <a:t> + O</a:t>
            </a:r>
            <a:r>
              <a:rPr lang="en-US" sz="2400" baseline="-25000" dirty="0"/>
              <a:t>2</a:t>
            </a:r>
            <a:r>
              <a:rPr lang="en-US" sz="2400" dirty="0"/>
              <a:t> = 2NO</a:t>
            </a:r>
            <a:r>
              <a:rPr lang="en-US" sz="2400" baseline="-25000" dirty="0"/>
              <a:t>3</a:t>
            </a:r>
            <a:r>
              <a:rPr lang="en-US" sz="2400" baseline="30000" dirty="0"/>
              <a:t>-</a:t>
            </a:r>
            <a:r>
              <a:rPr lang="en-US" sz="2400" dirty="0"/>
              <a:t> (N loses 2 electrons)</a:t>
            </a:r>
          </a:p>
          <a:p>
            <a:pPr marL="57150" indent="0">
              <a:buNone/>
            </a:pPr>
            <a:r>
              <a:rPr lang="en-US" sz="2400" b="1" dirty="0"/>
              <a:t>4) Denitrification:  </a:t>
            </a:r>
            <a:r>
              <a:rPr lang="en-US" sz="2400" dirty="0"/>
              <a:t>Conversion to N gas by bacteria</a:t>
            </a:r>
          </a:p>
          <a:p>
            <a:pPr marL="57150" indent="0">
              <a:buNone/>
            </a:pPr>
            <a:r>
              <a:rPr lang="pt-BR" sz="2400" dirty="0"/>
              <a:t>	2 NO</a:t>
            </a:r>
            <a:r>
              <a:rPr lang="pt-BR" sz="2400" baseline="-25000" dirty="0"/>
              <a:t>3</a:t>
            </a:r>
            <a:r>
              <a:rPr lang="pt-BR" sz="2400" baseline="30000" dirty="0"/>
              <a:t>−</a:t>
            </a:r>
            <a:r>
              <a:rPr lang="pt-BR" sz="2400" dirty="0"/>
              <a:t> + 10 e</a:t>
            </a:r>
            <a:r>
              <a:rPr lang="pt-BR" sz="2400" baseline="30000" dirty="0"/>
              <a:t>−</a:t>
            </a:r>
            <a:r>
              <a:rPr lang="pt-BR" sz="2400" dirty="0"/>
              <a:t> + 12H</a:t>
            </a:r>
            <a:r>
              <a:rPr lang="pt-BR" sz="2400" baseline="30000" dirty="0"/>
              <a:t>+</a:t>
            </a:r>
            <a:r>
              <a:rPr lang="pt-BR" sz="2400" dirty="0"/>
              <a:t> = N</a:t>
            </a:r>
            <a:r>
              <a:rPr lang="pt-BR" sz="2400" baseline="-25000" dirty="0"/>
              <a:t>2</a:t>
            </a:r>
            <a:r>
              <a:rPr lang="pt-BR" sz="2400" dirty="0"/>
              <a:t> + 6 H</a:t>
            </a:r>
            <a:r>
              <a:rPr lang="pt-BR" sz="2400" baseline="-25000" dirty="0"/>
              <a:t>2</a:t>
            </a:r>
            <a:r>
              <a:rPr lang="pt-BR" sz="2400" dirty="0"/>
              <a:t>O </a:t>
            </a:r>
            <a:endParaRPr lang="en-US" sz="2400" dirty="0"/>
          </a:p>
          <a:p>
            <a:endParaRPr lang="en-US" dirty="0"/>
          </a:p>
        </p:txBody>
      </p:sp>
      <p:sp>
        <p:nvSpPr>
          <p:cNvPr id="5" name="Slide Number Placeholder 4"/>
          <p:cNvSpPr>
            <a:spLocks noGrp="1"/>
          </p:cNvSpPr>
          <p:nvPr>
            <p:ph type="sldNum" sz="quarter" idx="12"/>
          </p:nvPr>
        </p:nvSpPr>
        <p:spPr/>
        <p:txBody>
          <a:bodyPr/>
          <a:lstStyle/>
          <a:p>
            <a:fld id="{B37E8199-EF14-4843-B354-D21409B3F564}" type="slidenum">
              <a:rPr lang="en-US" smtClean="0"/>
              <a:t>13</a:t>
            </a:fld>
            <a:endParaRPr lang="en-US"/>
          </a:p>
        </p:txBody>
      </p:sp>
    </p:spTree>
    <p:extLst>
      <p:ext uri="{BB962C8B-B14F-4D97-AF65-F5344CB8AC3E}">
        <p14:creationId xmlns:p14="http://schemas.microsoft.com/office/powerpoint/2010/main" val="1218560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Calibri" panose="020F0502020204030204" pitchFamily="34" charset="0"/>
              </a:rPr>
              <a:t>Draw the nitrogen cycle</a:t>
            </a:r>
          </a:p>
        </p:txBody>
      </p:sp>
      <p:sp>
        <p:nvSpPr>
          <p:cNvPr id="3" name="Content Placeholder 2"/>
          <p:cNvSpPr>
            <a:spLocks noGrp="1"/>
          </p:cNvSpPr>
          <p:nvPr>
            <p:ph idx="1"/>
          </p:nvPr>
        </p:nvSpPr>
        <p:spPr/>
        <p:txBody>
          <a:bodyPr>
            <a:normAutofit/>
          </a:bodyPr>
          <a:lstStyle/>
          <a:p>
            <a:r>
              <a:rPr lang="en-US" sz="2400" dirty="0"/>
              <a:t>Discuss with your neighbor</a:t>
            </a:r>
          </a:p>
        </p:txBody>
      </p:sp>
      <p:sp>
        <p:nvSpPr>
          <p:cNvPr id="5" name="Slide Number Placeholder 4"/>
          <p:cNvSpPr>
            <a:spLocks noGrp="1"/>
          </p:cNvSpPr>
          <p:nvPr>
            <p:ph type="sldNum" sz="quarter" idx="12"/>
          </p:nvPr>
        </p:nvSpPr>
        <p:spPr/>
        <p:txBody>
          <a:bodyPr/>
          <a:lstStyle/>
          <a:p>
            <a:fld id="{B37E8199-EF14-4843-B354-D21409B3F564}" type="slidenum">
              <a:rPr lang="en-US" smtClean="0"/>
              <a:t>14</a:t>
            </a:fld>
            <a:endParaRPr lang="en-US"/>
          </a:p>
        </p:txBody>
      </p:sp>
    </p:spTree>
    <p:extLst>
      <p:ext uri="{BB962C8B-B14F-4D97-AF65-F5344CB8AC3E}">
        <p14:creationId xmlns:p14="http://schemas.microsoft.com/office/powerpoint/2010/main" val="323548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9" y="-17746"/>
            <a:ext cx="9340252" cy="69519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37E8199-EF14-4843-B354-D21409B3F564}" type="slidenum">
              <a:rPr lang="en-US" smtClean="0"/>
              <a:t>15</a:t>
            </a:fld>
            <a:endParaRPr lang="en-US"/>
          </a:p>
        </p:txBody>
      </p:sp>
      <p:sp>
        <p:nvSpPr>
          <p:cNvPr id="5" name="TextBox 4"/>
          <p:cNvSpPr txBox="1"/>
          <p:nvPr/>
        </p:nvSpPr>
        <p:spPr>
          <a:xfrm>
            <a:off x="7402893" y="5848519"/>
            <a:ext cx="1905000" cy="1015663"/>
          </a:xfrm>
          <a:prstGeom prst="rect">
            <a:avLst/>
          </a:prstGeom>
          <a:noFill/>
        </p:spPr>
        <p:txBody>
          <a:bodyPr wrap="square" rtlCol="0">
            <a:spAutoFit/>
          </a:bodyPr>
          <a:lstStyle/>
          <a:p>
            <a:r>
              <a:rPr lang="en-US" sz="1000" dirty="0" err="1"/>
              <a:t>Pidwirny</a:t>
            </a:r>
            <a:r>
              <a:rPr lang="en-US" sz="1000" dirty="0"/>
              <a:t>, M (2006). “The Nitrogen Cycle.” </a:t>
            </a:r>
            <a:r>
              <a:rPr lang="en-US" sz="1000" i="1" dirty="0"/>
              <a:t>Fundamentals of Physical Geography, 2</a:t>
            </a:r>
            <a:r>
              <a:rPr lang="en-US" sz="1000" i="1" baseline="30000" dirty="0"/>
              <a:t>nd</a:t>
            </a:r>
            <a:r>
              <a:rPr lang="en-US" sz="1000" i="1" dirty="0"/>
              <a:t> Ed. 3/15/16. http://</a:t>
            </a:r>
            <a:r>
              <a:rPr lang="en-US" sz="1000" i="1" dirty="0" err="1"/>
              <a:t>www.physicalgeography.net</a:t>
            </a:r>
            <a:r>
              <a:rPr lang="en-US" sz="1000" i="1" dirty="0"/>
              <a:t>/</a:t>
            </a:r>
            <a:r>
              <a:rPr lang="en-US" sz="1000" i="1" dirty="0" err="1"/>
              <a:t>fundamentas</a:t>
            </a:r>
            <a:r>
              <a:rPr lang="en-US" sz="1000" i="1" dirty="0"/>
              <a:t>/9s.html</a:t>
            </a:r>
            <a:endParaRPr lang="en-US" sz="1000" dirty="0"/>
          </a:p>
        </p:txBody>
      </p:sp>
    </p:spTree>
    <p:extLst>
      <p:ext uri="{BB962C8B-B14F-4D97-AF65-F5344CB8AC3E}">
        <p14:creationId xmlns:p14="http://schemas.microsoft.com/office/powerpoint/2010/main" val="3801570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600" dirty="0">
                <a:latin typeface="+mn-lt"/>
              </a:rPr>
              <a:t>3. Impacts of Excess Nitrate</a:t>
            </a:r>
          </a:p>
        </p:txBody>
      </p:sp>
      <p:sp>
        <p:nvSpPr>
          <p:cNvPr id="5" name="Content Placeholder 4"/>
          <p:cNvSpPr>
            <a:spLocks noGrp="1"/>
          </p:cNvSpPr>
          <p:nvPr>
            <p:ph idx="1"/>
          </p:nvPr>
        </p:nvSpPr>
        <p:spPr/>
        <p:txBody>
          <a:bodyPr>
            <a:normAutofit/>
          </a:bodyPr>
          <a:lstStyle/>
          <a:p>
            <a:r>
              <a:rPr lang="en-US" sz="2600" dirty="0"/>
              <a:t>“Nutrient pollution is one of America's most widespread, costly and challenging environmental problems, and is caused by excess nitrogen and phosphorus in the air and water” (US EPA)</a:t>
            </a:r>
          </a:p>
          <a:p>
            <a:endParaRPr lang="en-US" sz="2600" dirty="0"/>
          </a:p>
          <a:p>
            <a:r>
              <a:rPr lang="en-US" sz="2600" dirty="0"/>
              <a:t>Examples: </a:t>
            </a:r>
          </a:p>
          <a:p>
            <a:pPr lvl="1"/>
            <a:r>
              <a:rPr lang="en-US" sz="2600" dirty="0"/>
              <a:t>In rivers and lakes, growth of cyanobacteria blooms</a:t>
            </a:r>
          </a:p>
          <a:p>
            <a:pPr lvl="1"/>
            <a:r>
              <a:rPr lang="en-US" sz="2600" dirty="0"/>
              <a:t>In drinking water resources, blue baby syndrome and </a:t>
            </a:r>
            <a:r>
              <a:rPr lang="en-US" sz="2600" dirty="0" err="1"/>
              <a:t>cyanotoxins</a:t>
            </a:r>
            <a:endParaRPr lang="en-US" sz="2600" dirty="0"/>
          </a:p>
          <a:p>
            <a:pPr lvl="1"/>
            <a:r>
              <a:rPr lang="en-US" sz="2600" dirty="0"/>
              <a:t>In estuaries, hypoxic zones</a:t>
            </a:r>
          </a:p>
        </p:txBody>
      </p:sp>
      <p:sp>
        <p:nvSpPr>
          <p:cNvPr id="3" name="Slide Number Placeholder 2"/>
          <p:cNvSpPr>
            <a:spLocks noGrp="1"/>
          </p:cNvSpPr>
          <p:nvPr>
            <p:ph type="sldNum" sz="quarter" idx="12"/>
          </p:nvPr>
        </p:nvSpPr>
        <p:spPr/>
        <p:txBody>
          <a:bodyPr/>
          <a:lstStyle/>
          <a:p>
            <a:fld id="{B37E8199-EF14-4843-B354-D21409B3F564}" type="slidenum">
              <a:rPr lang="en-US" smtClean="0"/>
              <a:t>16</a:t>
            </a:fld>
            <a:endParaRPr lang="en-US"/>
          </a:p>
        </p:txBody>
      </p:sp>
    </p:spTree>
    <p:extLst>
      <p:ext uri="{BB962C8B-B14F-4D97-AF65-F5344CB8AC3E}">
        <p14:creationId xmlns:p14="http://schemas.microsoft.com/office/powerpoint/2010/main" val="847417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83057"/>
            <a:ext cx="8229600" cy="667512"/>
          </a:xfrm>
        </p:spPr>
        <p:txBody>
          <a:bodyPr>
            <a:normAutofit/>
          </a:bodyPr>
          <a:lstStyle/>
          <a:p>
            <a:r>
              <a:rPr lang="en-US" sz="3600" dirty="0">
                <a:latin typeface="Calibri" panose="020F0502020204030204" pitchFamily="34" charset="0"/>
              </a:rPr>
              <a:t>What are Cyanobacteria?</a:t>
            </a:r>
          </a:p>
        </p:txBody>
      </p:sp>
      <p:sp>
        <p:nvSpPr>
          <p:cNvPr id="3" name="Content Placeholder 2"/>
          <p:cNvSpPr>
            <a:spLocks noGrp="1"/>
          </p:cNvSpPr>
          <p:nvPr>
            <p:ph sz="half" idx="2"/>
          </p:nvPr>
        </p:nvSpPr>
        <p:spPr>
          <a:xfrm>
            <a:off x="457200" y="1524000"/>
            <a:ext cx="4191000" cy="4602163"/>
          </a:xfrm>
        </p:spPr>
        <p:txBody>
          <a:bodyPr>
            <a:normAutofit/>
          </a:bodyPr>
          <a:lstStyle/>
          <a:p>
            <a:r>
              <a:rPr lang="en-US" sz="2600" dirty="0"/>
              <a:t>Single-celled plants that float within a water column (phytoplankton) ; previously called “blue-green algae”</a:t>
            </a:r>
          </a:p>
          <a:p>
            <a:r>
              <a:rPr lang="en-US" sz="2600" dirty="0"/>
              <a:t>Responsible for development of oxygen on Earth beginning 3.5 billion years ago </a:t>
            </a:r>
          </a:p>
        </p:txBody>
      </p:sp>
      <p:pic>
        <p:nvPicPr>
          <p:cNvPr id="2050"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181600" y="838200"/>
            <a:ext cx="3278697" cy="228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37E8199-EF14-4843-B354-D21409B3F564}" type="slidenum">
              <a:rPr lang="en-US" smtClean="0"/>
              <a:t>17</a:t>
            </a:fld>
            <a:endParaRPr lang="en-US"/>
          </a:p>
        </p:txBody>
      </p:sp>
      <p:sp>
        <p:nvSpPr>
          <p:cNvPr id="6" name="TextBox 5"/>
          <p:cNvSpPr txBox="1"/>
          <p:nvPr/>
        </p:nvSpPr>
        <p:spPr>
          <a:xfrm>
            <a:off x="5181600" y="2743200"/>
            <a:ext cx="2590800" cy="400110"/>
          </a:xfrm>
          <a:prstGeom prst="rect">
            <a:avLst/>
          </a:prstGeom>
          <a:noFill/>
        </p:spPr>
        <p:txBody>
          <a:bodyPr wrap="square" rtlCol="0">
            <a:spAutoFit/>
          </a:bodyPr>
          <a:lstStyle/>
          <a:p>
            <a:r>
              <a:rPr lang="en-US" sz="1000" dirty="0"/>
              <a:t>James Golden, University of California, San Diego, Division of Biological Sciences</a:t>
            </a:r>
          </a:p>
        </p:txBody>
      </p:sp>
      <p:pic>
        <p:nvPicPr>
          <p:cNvPr id="10" name="Picture 9"/>
          <p:cNvPicPr>
            <a:picLocks noChangeAspect="1"/>
          </p:cNvPicPr>
          <p:nvPr/>
        </p:nvPicPr>
        <p:blipFill>
          <a:blip r:embed="rId4"/>
          <a:stretch>
            <a:fillRect/>
          </a:stretch>
        </p:blipFill>
        <p:spPr>
          <a:xfrm>
            <a:off x="5181600" y="3200400"/>
            <a:ext cx="3276600" cy="2457450"/>
          </a:xfrm>
          <a:prstGeom prst="rect">
            <a:avLst/>
          </a:prstGeom>
        </p:spPr>
      </p:pic>
      <p:sp>
        <p:nvSpPr>
          <p:cNvPr id="12" name="TextBox 11"/>
          <p:cNvSpPr txBox="1"/>
          <p:nvPr/>
        </p:nvSpPr>
        <p:spPr>
          <a:xfrm>
            <a:off x="5181600" y="5638800"/>
            <a:ext cx="3581400" cy="707886"/>
          </a:xfrm>
          <a:prstGeom prst="rect">
            <a:avLst/>
          </a:prstGeom>
          <a:noFill/>
        </p:spPr>
        <p:txBody>
          <a:bodyPr wrap="square" rtlCol="0">
            <a:spAutoFit/>
          </a:bodyPr>
          <a:lstStyle/>
          <a:p>
            <a:r>
              <a:rPr lang="en-US" sz="1000" dirty="0" err="1"/>
              <a:t>Microcystis</a:t>
            </a:r>
            <a:r>
              <a:rPr lang="en-US" sz="1000" dirty="0"/>
              <a:t> cf. </a:t>
            </a:r>
            <a:r>
              <a:rPr lang="en-US" sz="1000" dirty="0" err="1"/>
              <a:t>aeruginosa</a:t>
            </a:r>
            <a:r>
              <a:rPr lang="en-US" sz="1000" dirty="0"/>
              <a:t> (</a:t>
            </a:r>
            <a:r>
              <a:rPr lang="en-US" sz="1000" dirty="0" err="1"/>
              <a:t>Kützing</a:t>
            </a:r>
            <a:r>
              <a:rPr lang="en-US" sz="1000" dirty="0"/>
              <a:t>) </a:t>
            </a:r>
            <a:r>
              <a:rPr lang="en-US" sz="1000" dirty="0" err="1"/>
              <a:t>Kützing</a:t>
            </a:r>
            <a:r>
              <a:rPr lang="en-US" sz="1000" dirty="0"/>
              <a:t>. Sample from </a:t>
            </a:r>
            <a:r>
              <a:rPr lang="en-US" sz="1000" dirty="0" err="1"/>
              <a:t>epilimnion</a:t>
            </a:r>
            <a:r>
              <a:rPr lang="en-US" sz="1000" dirty="0"/>
              <a:t> of Lake Mahopac, NY. Source: John D. </a:t>
            </a:r>
            <a:r>
              <a:rPr lang="en-US" sz="1000" dirty="0" err="1"/>
              <a:t>Wehr</a:t>
            </a:r>
            <a:r>
              <a:rPr lang="en-US" sz="1000" dirty="0"/>
              <a:t>, Professor, Fordham University. http://</a:t>
            </a:r>
            <a:r>
              <a:rPr lang="en-US" sz="1000" dirty="0" err="1"/>
              <a:t>www.epa.gov</a:t>
            </a:r>
            <a:r>
              <a:rPr lang="en-US" sz="1000" dirty="0"/>
              <a:t>/nutrient-policy-data/</a:t>
            </a:r>
            <a:r>
              <a:rPr lang="en-US" sz="1000" dirty="0" err="1"/>
              <a:t>cyanobacteriacyanotoxins</a:t>
            </a:r>
            <a:endParaRPr lang="en-US" sz="1000" dirty="0"/>
          </a:p>
        </p:txBody>
      </p:sp>
    </p:spTree>
    <p:extLst>
      <p:ext uri="{BB962C8B-B14F-4D97-AF65-F5344CB8AC3E}">
        <p14:creationId xmlns:p14="http://schemas.microsoft.com/office/powerpoint/2010/main" val="3525235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a:bodyPr>
          <a:lstStyle/>
          <a:p>
            <a:pPr algn="ctr"/>
            <a:r>
              <a:rPr lang="en-US" sz="3600" dirty="0">
                <a:latin typeface="+mn-lt"/>
              </a:rPr>
              <a:t>Redfield Ratio</a:t>
            </a:r>
          </a:p>
        </p:txBody>
      </p:sp>
      <p:sp>
        <p:nvSpPr>
          <p:cNvPr id="3" name="Content Placeholder 2"/>
          <p:cNvSpPr>
            <a:spLocks noGrp="1"/>
          </p:cNvSpPr>
          <p:nvPr>
            <p:ph idx="1"/>
          </p:nvPr>
        </p:nvSpPr>
        <p:spPr>
          <a:xfrm>
            <a:off x="457200" y="1752600"/>
            <a:ext cx="8229600" cy="4800600"/>
          </a:xfrm>
        </p:spPr>
        <p:txBody>
          <a:bodyPr>
            <a:normAutofit/>
          </a:bodyPr>
          <a:lstStyle/>
          <a:p>
            <a:r>
              <a:rPr lang="en-US" sz="2400" dirty="0"/>
              <a:t>The </a:t>
            </a:r>
            <a:r>
              <a:rPr lang="en-US" sz="2400" b="1" dirty="0"/>
              <a:t>Redfield Ratio </a:t>
            </a:r>
            <a:r>
              <a:rPr lang="en-US" sz="2400" dirty="0"/>
              <a:t>is the atomic ratio of the nutrients carbon, nitrogen and phosphorus found in ocean phytoplankton. </a:t>
            </a:r>
            <a:r>
              <a:rPr lang="en-US" sz="2400" b="1" dirty="0"/>
              <a:t>C:N:P = 106 : 16 : 1</a:t>
            </a:r>
          </a:p>
          <a:p>
            <a:pPr marL="457200" lvl="1" indent="0">
              <a:buNone/>
            </a:pPr>
            <a:r>
              <a:rPr lang="en-US" sz="2400" dirty="0"/>
              <a:t>106 C + 16 N + 1 P + sunlight = 1 phytoplankton molecule</a:t>
            </a:r>
          </a:p>
          <a:p>
            <a:r>
              <a:rPr lang="en-US" sz="2400" dirty="0"/>
              <a:t>If the lake receives more phosphorous than nitrogen, say 2 moles of phosphorous for every 16 moles of nitrogen, than nitrogen is called the </a:t>
            </a:r>
            <a:r>
              <a:rPr lang="en-US" sz="2400" b="1" dirty="0"/>
              <a:t>limiting nutrient </a:t>
            </a:r>
            <a:r>
              <a:rPr lang="en-US" sz="2400" dirty="0"/>
              <a:t>and the lake is called </a:t>
            </a:r>
            <a:r>
              <a:rPr lang="en-US" sz="2400" b="1" dirty="0"/>
              <a:t>nitrogen limited</a:t>
            </a:r>
            <a:r>
              <a:rPr lang="en-US" sz="2400" dirty="0"/>
              <a:t>.  Adding nitrogen causes growth.</a:t>
            </a:r>
          </a:p>
          <a:p>
            <a:r>
              <a:rPr lang="en-US" sz="2400" dirty="0"/>
              <a:t>Most lakes are </a:t>
            </a:r>
            <a:r>
              <a:rPr lang="en-US" sz="2400" b="1" dirty="0"/>
              <a:t>phosphate limited</a:t>
            </a:r>
            <a:r>
              <a:rPr lang="en-US" sz="2400" dirty="0"/>
              <a:t>, whereby there is plenty of carbon and nitrogen, and addition just one mole of phosphorous promotes phytoplankton production.</a:t>
            </a:r>
          </a:p>
          <a:p>
            <a:endParaRPr lang="en-US" sz="2400" dirty="0"/>
          </a:p>
        </p:txBody>
      </p:sp>
      <p:sp>
        <p:nvSpPr>
          <p:cNvPr id="5" name="Slide Number Placeholder 4"/>
          <p:cNvSpPr>
            <a:spLocks noGrp="1"/>
          </p:cNvSpPr>
          <p:nvPr>
            <p:ph type="sldNum" sz="quarter" idx="12"/>
          </p:nvPr>
        </p:nvSpPr>
        <p:spPr/>
        <p:txBody>
          <a:bodyPr/>
          <a:lstStyle/>
          <a:p>
            <a:fld id="{B37E8199-EF14-4843-B354-D21409B3F564}" type="slidenum">
              <a:rPr lang="en-US" smtClean="0"/>
              <a:t>18</a:t>
            </a:fld>
            <a:endParaRPr lang="en-US"/>
          </a:p>
        </p:txBody>
      </p:sp>
    </p:spTree>
    <p:extLst>
      <p:ext uri="{BB962C8B-B14F-4D97-AF65-F5344CB8AC3E}">
        <p14:creationId xmlns:p14="http://schemas.microsoft.com/office/powerpoint/2010/main" val="2750905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mn-lt"/>
              </a:rPr>
              <a:t>Cyanobacteria Blooms</a:t>
            </a:r>
          </a:p>
        </p:txBody>
      </p:sp>
      <p:sp>
        <p:nvSpPr>
          <p:cNvPr id="3" name="Content Placeholder 2"/>
          <p:cNvSpPr>
            <a:spLocks noGrp="1"/>
          </p:cNvSpPr>
          <p:nvPr>
            <p:ph idx="1"/>
          </p:nvPr>
        </p:nvSpPr>
        <p:spPr/>
        <p:txBody>
          <a:bodyPr>
            <a:normAutofit/>
          </a:bodyPr>
          <a:lstStyle/>
          <a:p>
            <a:r>
              <a:rPr lang="en-US" sz="2600" dirty="0"/>
              <a:t>If the right amounts of carbon nitrogen and phosphorous are available, cyanobacteria will grow.</a:t>
            </a:r>
          </a:p>
          <a:p>
            <a:r>
              <a:rPr lang="en-US" sz="2600" dirty="0"/>
              <a:t> “Blooms” are events where excessive cyanobacteria growth occurs over a very short period of time.  In extreme cases, this can result in a thick, green “scum” over a lake surface. which is unpleasant to look at, smells, and greatly depreciates the aesthetic and recreational value of the lake. </a:t>
            </a:r>
          </a:p>
          <a:p>
            <a:pPr marL="0" indent="0">
              <a:buNone/>
            </a:pPr>
            <a:endParaRPr lang="en-US" sz="2600" dirty="0"/>
          </a:p>
        </p:txBody>
      </p:sp>
      <p:sp>
        <p:nvSpPr>
          <p:cNvPr id="5" name="Slide Number Placeholder 4"/>
          <p:cNvSpPr>
            <a:spLocks noGrp="1"/>
          </p:cNvSpPr>
          <p:nvPr>
            <p:ph type="sldNum" sz="quarter" idx="12"/>
          </p:nvPr>
        </p:nvSpPr>
        <p:spPr/>
        <p:txBody>
          <a:bodyPr/>
          <a:lstStyle/>
          <a:p>
            <a:fld id="{B37E8199-EF14-4843-B354-D21409B3F564}" type="slidenum">
              <a:rPr lang="en-US" smtClean="0"/>
              <a:t>19</a:t>
            </a:fld>
            <a:endParaRPr lang="en-US"/>
          </a:p>
        </p:txBody>
      </p:sp>
    </p:spTree>
    <p:extLst>
      <p:ext uri="{BB962C8B-B14F-4D97-AF65-F5344CB8AC3E}">
        <p14:creationId xmlns:p14="http://schemas.microsoft.com/office/powerpoint/2010/main" val="1199165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Calibri" panose="020F0502020204030204" pitchFamily="34" charset="0"/>
              </a:rPr>
              <a:t>Outline</a:t>
            </a:r>
          </a:p>
        </p:txBody>
      </p:sp>
      <p:sp>
        <p:nvSpPr>
          <p:cNvPr id="3" name="Content Placeholder 2"/>
          <p:cNvSpPr>
            <a:spLocks noGrp="1"/>
          </p:cNvSpPr>
          <p:nvPr>
            <p:ph idx="1"/>
          </p:nvPr>
        </p:nvSpPr>
        <p:spPr>
          <a:xfrm>
            <a:off x="533400" y="1711198"/>
            <a:ext cx="8229600" cy="4495800"/>
          </a:xfrm>
        </p:spPr>
        <p:txBody>
          <a:bodyPr>
            <a:normAutofit/>
          </a:bodyPr>
          <a:lstStyle/>
          <a:p>
            <a:pPr marL="0" indent="0">
              <a:buNone/>
            </a:pPr>
            <a:r>
              <a:rPr lang="en-US" sz="2800" dirty="0"/>
              <a:t>Chemistry Review</a:t>
            </a:r>
          </a:p>
          <a:p>
            <a:pPr>
              <a:buFont typeface="Arial" panose="020B0604020202020204" pitchFamily="34" charset="0"/>
              <a:buChar char="•"/>
            </a:pPr>
            <a:r>
              <a:rPr lang="en-US" sz="2800" dirty="0"/>
              <a:t>Nutrients vs. Toxins</a:t>
            </a:r>
          </a:p>
          <a:p>
            <a:pPr lvl="1">
              <a:buFont typeface="Arial" panose="020B0604020202020204" pitchFamily="34" charset="0"/>
              <a:buChar char="•"/>
            </a:pPr>
            <a:r>
              <a:rPr lang="en-US" sz="2600" dirty="0"/>
              <a:t>Nitrogen Cycle</a:t>
            </a:r>
          </a:p>
          <a:p>
            <a:pPr>
              <a:buFont typeface="Arial" panose="020B0604020202020204" pitchFamily="34" charset="0"/>
              <a:buChar char="•"/>
            </a:pPr>
            <a:r>
              <a:rPr lang="en-US" sz="2800" dirty="0"/>
              <a:t>Impacts of excess nitrate</a:t>
            </a:r>
          </a:p>
          <a:p>
            <a:pPr lvl="1">
              <a:buFont typeface="Arial" panose="020B0604020202020204" pitchFamily="34" charset="0"/>
              <a:buChar char="•"/>
            </a:pPr>
            <a:r>
              <a:rPr lang="en-US" sz="2600" dirty="0"/>
              <a:t>Human Health </a:t>
            </a:r>
          </a:p>
          <a:p>
            <a:pPr lvl="1">
              <a:buFont typeface="Arial" panose="020B0604020202020204" pitchFamily="34" charset="0"/>
              <a:buChar char="•"/>
            </a:pPr>
            <a:r>
              <a:rPr lang="en-US" sz="2600" dirty="0"/>
              <a:t>Ecosystems </a:t>
            </a:r>
          </a:p>
          <a:p>
            <a:pPr>
              <a:buFont typeface="Arial" panose="020B0604020202020204" pitchFamily="34" charset="0"/>
              <a:buChar char="•"/>
            </a:pPr>
            <a:r>
              <a:rPr lang="en-US" sz="2800" dirty="0"/>
              <a:t>Sources of Nutrients</a:t>
            </a:r>
          </a:p>
          <a:p>
            <a:pPr>
              <a:buFont typeface="Arial" panose="020B0604020202020204" pitchFamily="34" charset="0"/>
              <a:buChar char="•"/>
            </a:pPr>
            <a:r>
              <a:rPr lang="en-US" sz="2800" dirty="0"/>
              <a:t>Management</a:t>
            </a:r>
          </a:p>
          <a:p>
            <a:endParaRPr lang="en-US" sz="2800" dirty="0"/>
          </a:p>
          <a:p>
            <a:pPr marL="393192" lvl="1" indent="0">
              <a:buNone/>
            </a:pPr>
            <a:endParaRPr lang="en-US" sz="2800" dirty="0"/>
          </a:p>
          <a:p>
            <a:endParaRPr lang="en-US" sz="2800" dirty="0"/>
          </a:p>
        </p:txBody>
      </p:sp>
      <p:sp>
        <p:nvSpPr>
          <p:cNvPr id="5" name="Slide Number Placeholder 4"/>
          <p:cNvSpPr>
            <a:spLocks noGrp="1"/>
          </p:cNvSpPr>
          <p:nvPr>
            <p:ph type="sldNum" sz="quarter" idx="12"/>
          </p:nvPr>
        </p:nvSpPr>
        <p:spPr/>
        <p:txBody>
          <a:bodyPr/>
          <a:lstStyle/>
          <a:p>
            <a:fld id="{B37E8199-EF14-4843-B354-D21409B3F564}" type="slidenum">
              <a:rPr lang="en-US" smtClean="0"/>
              <a:t>2</a:t>
            </a:fld>
            <a:endParaRPr lang="en-US"/>
          </a:p>
        </p:txBody>
      </p:sp>
    </p:spTree>
    <p:extLst>
      <p:ext uri="{BB962C8B-B14F-4D97-AF65-F5344CB8AC3E}">
        <p14:creationId xmlns:p14="http://schemas.microsoft.com/office/powerpoint/2010/main" val="4199557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Module 6) Introduction to Water Quality, EDDIE</a:t>
            </a:r>
          </a:p>
        </p:txBody>
      </p:sp>
      <p:sp>
        <p:nvSpPr>
          <p:cNvPr id="5" name="Slide Number Placeholder 4"/>
          <p:cNvSpPr>
            <a:spLocks noGrp="1"/>
          </p:cNvSpPr>
          <p:nvPr>
            <p:ph type="sldNum" sz="quarter" idx="12"/>
          </p:nvPr>
        </p:nvSpPr>
        <p:spPr/>
        <p:txBody>
          <a:bodyPr/>
          <a:lstStyle/>
          <a:p>
            <a:fld id="{B37E8199-EF14-4843-B354-D21409B3F564}" type="slidenum">
              <a:rPr lang="en-US" smtClean="0"/>
              <a:t>20</a:t>
            </a:fld>
            <a:endParaRPr lang="en-US"/>
          </a:p>
        </p:txBody>
      </p:sp>
      <p:pic>
        <p:nvPicPr>
          <p:cNvPr id="5122" name="Picture 2" descr="http://ks.water.usgs.gov/images/studies/water_quality/cyanobacteria/binder-lake-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5" y="0"/>
            <a:ext cx="9168059"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6604623" y="6422093"/>
            <a:ext cx="2971800" cy="461665"/>
          </a:xfrm>
          <a:prstGeom prst="rect">
            <a:avLst/>
          </a:prstGeom>
          <a:noFill/>
        </p:spPr>
        <p:txBody>
          <a:bodyPr wrap="square" rtlCol="0">
            <a:spAutoFit/>
          </a:bodyPr>
          <a:lstStyle/>
          <a:p>
            <a:r>
              <a:rPr lang="en-US" sz="1200" dirty="0"/>
              <a:t>Photo by J.L Graham. USGS. http://</a:t>
            </a:r>
            <a:r>
              <a:rPr lang="en-US" sz="1200" dirty="0" err="1"/>
              <a:t>ks.water.usgs.gov</a:t>
            </a:r>
            <a:r>
              <a:rPr lang="en-US" sz="1200" dirty="0"/>
              <a:t>/cyanobacteria</a:t>
            </a:r>
          </a:p>
        </p:txBody>
      </p:sp>
    </p:spTree>
    <p:extLst>
      <p:ext uri="{BB962C8B-B14F-4D97-AF65-F5344CB8AC3E}">
        <p14:creationId xmlns:p14="http://schemas.microsoft.com/office/powerpoint/2010/main" val="1143187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Module 6) Introduction to Water Quality, EDDIE</a:t>
            </a:r>
          </a:p>
        </p:txBody>
      </p:sp>
      <p:sp>
        <p:nvSpPr>
          <p:cNvPr id="3" name="Slide Number Placeholder 2"/>
          <p:cNvSpPr>
            <a:spLocks noGrp="1"/>
          </p:cNvSpPr>
          <p:nvPr>
            <p:ph type="sldNum" sz="quarter" idx="12"/>
          </p:nvPr>
        </p:nvSpPr>
        <p:spPr/>
        <p:txBody>
          <a:bodyPr/>
          <a:lstStyle/>
          <a:p>
            <a:fld id="{B37E8199-EF14-4843-B354-D21409B3F564}" type="slidenum">
              <a:rPr lang="en-US" smtClean="0"/>
              <a:t>21</a:t>
            </a:fld>
            <a:endParaRPr lang="en-US"/>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5410200" y="6361217"/>
            <a:ext cx="4800600" cy="461665"/>
          </a:xfrm>
          <a:prstGeom prst="rect">
            <a:avLst/>
          </a:prstGeom>
          <a:noFill/>
        </p:spPr>
        <p:txBody>
          <a:bodyPr wrap="square" rtlCol="0">
            <a:spAutoFit/>
          </a:bodyPr>
          <a:lstStyle/>
          <a:p>
            <a:r>
              <a:rPr lang="en-US" sz="1200" dirty="0"/>
              <a:t>Lake Erie 2009, </a:t>
            </a:r>
            <a:r>
              <a:rPr lang="en-US" sz="1200" dirty="0" err="1"/>
              <a:t>Pelee</a:t>
            </a:r>
            <a:r>
              <a:rPr lang="en-US" sz="1200" dirty="0"/>
              <a:t> Island, Ontario. Photo by Tom Archer. http://</a:t>
            </a:r>
            <a:r>
              <a:rPr lang="en-US" sz="1200" dirty="0" err="1"/>
              <a:t>ns.umich.edu</a:t>
            </a:r>
            <a:r>
              <a:rPr lang="en-US" sz="1200" dirty="0"/>
              <a:t>/Releases/2013/Mar13/</a:t>
            </a:r>
            <a:r>
              <a:rPr lang="en-US" sz="1200" dirty="0" err="1"/>
              <a:t>algae.html</a:t>
            </a:r>
            <a:endParaRPr lang="en-US" sz="1200" dirty="0"/>
          </a:p>
        </p:txBody>
      </p:sp>
    </p:spTree>
    <p:extLst>
      <p:ext uri="{BB962C8B-B14F-4D97-AF65-F5344CB8AC3E}">
        <p14:creationId xmlns:p14="http://schemas.microsoft.com/office/powerpoint/2010/main" val="3879469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a:bodyPr>
          <a:lstStyle/>
          <a:p>
            <a:pPr algn="ctr"/>
            <a:r>
              <a:rPr lang="en-US" sz="3600" dirty="0">
                <a:latin typeface="+mn-lt"/>
              </a:rPr>
              <a:t>Other Impacts of Blooms: </a:t>
            </a:r>
            <a:r>
              <a:rPr lang="en-US" sz="3600" dirty="0" err="1">
                <a:latin typeface="+mn-lt"/>
              </a:rPr>
              <a:t>Cyanotoxins</a:t>
            </a:r>
            <a:endParaRPr lang="en-US" sz="3600" dirty="0">
              <a:latin typeface="+mn-lt"/>
            </a:endParaRPr>
          </a:p>
        </p:txBody>
      </p:sp>
      <p:sp>
        <p:nvSpPr>
          <p:cNvPr id="3" name="Content Placeholder 2"/>
          <p:cNvSpPr>
            <a:spLocks noGrp="1"/>
          </p:cNvSpPr>
          <p:nvPr>
            <p:ph idx="1"/>
          </p:nvPr>
        </p:nvSpPr>
        <p:spPr>
          <a:xfrm>
            <a:off x="457200" y="1524000"/>
            <a:ext cx="8229600" cy="5105400"/>
          </a:xfrm>
        </p:spPr>
        <p:txBody>
          <a:bodyPr>
            <a:normAutofit lnSpcReduction="10000"/>
          </a:bodyPr>
          <a:lstStyle/>
          <a:p>
            <a:r>
              <a:rPr lang="en-US" dirty="0"/>
              <a:t>Some species of cyanobacteria produce “</a:t>
            </a:r>
            <a:r>
              <a:rPr lang="en-US" dirty="0" err="1"/>
              <a:t>cyanotoxins</a:t>
            </a:r>
            <a:r>
              <a:rPr lang="en-US" dirty="0"/>
              <a:t>” </a:t>
            </a:r>
          </a:p>
          <a:p>
            <a:r>
              <a:rPr lang="en-US" dirty="0"/>
              <a:t>Some of the most powerful natural poisons known, including poisons which can cause rapid death by respiratory failure.  </a:t>
            </a:r>
          </a:p>
          <a:p>
            <a:r>
              <a:rPr lang="en-US" dirty="0"/>
              <a:t>Include potent neurotoxins, </a:t>
            </a:r>
            <a:r>
              <a:rPr lang="en-US" dirty="0" err="1"/>
              <a:t>hepatotoxins</a:t>
            </a:r>
            <a:r>
              <a:rPr lang="en-US" dirty="0"/>
              <a:t>, </a:t>
            </a:r>
            <a:r>
              <a:rPr lang="en-US" dirty="0" err="1"/>
              <a:t>cytotoxins</a:t>
            </a:r>
            <a:r>
              <a:rPr lang="en-US" dirty="0"/>
              <a:t>, and endotoxins. </a:t>
            </a:r>
          </a:p>
          <a:p>
            <a:r>
              <a:rPr lang="en-US" dirty="0"/>
              <a:t>Recreational exposure to cyanobacteria can result in gastro-intestinal and hay fever symptoms or pruritic skin rashes.  </a:t>
            </a:r>
          </a:p>
          <a:p>
            <a:r>
              <a:rPr lang="en-US" dirty="0"/>
              <a:t>Exposure to the cyanobacteria neurotoxin BMAA may be an environmental cause of neurodegenerative diseases such as ALS, Parkinson's Disease and Alzheimer's Disease. </a:t>
            </a:r>
          </a:p>
          <a:p>
            <a:r>
              <a:rPr lang="en-US" dirty="0" err="1"/>
              <a:t>Microcystin</a:t>
            </a:r>
            <a:r>
              <a:rPr lang="en-US" dirty="0"/>
              <a:t> is a naturally-occurring, potent liver toxin produced by the cyanobacteria </a:t>
            </a:r>
            <a:r>
              <a:rPr lang="en-US" dirty="0" err="1"/>
              <a:t>microcystis</a:t>
            </a:r>
            <a:r>
              <a:rPr lang="en-US" dirty="0"/>
              <a:t> during blooms.</a:t>
            </a:r>
          </a:p>
          <a:p>
            <a:r>
              <a:rPr lang="en-US" dirty="0"/>
              <a:t>These cyanobacteria are always present, but do not always produce </a:t>
            </a:r>
            <a:r>
              <a:rPr lang="en-US" dirty="0" err="1"/>
              <a:t>cyanotoxin</a:t>
            </a:r>
            <a:r>
              <a:rPr lang="en-US" dirty="0"/>
              <a:t>.  </a:t>
            </a:r>
          </a:p>
          <a:p>
            <a:r>
              <a:rPr lang="en-US" dirty="0"/>
              <a:t>We do not yet know what environmental triggers causes cyanobacteria to produce </a:t>
            </a:r>
            <a:r>
              <a:rPr lang="en-US" dirty="0" err="1"/>
              <a:t>cyanotoxin</a:t>
            </a:r>
            <a:r>
              <a:rPr lang="en-US" dirty="0"/>
              <a:t> </a:t>
            </a:r>
          </a:p>
          <a:p>
            <a:endParaRPr lang="en-US" dirty="0"/>
          </a:p>
        </p:txBody>
      </p:sp>
      <p:sp>
        <p:nvSpPr>
          <p:cNvPr id="5" name="Slide Number Placeholder 4"/>
          <p:cNvSpPr>
            <a:spLocks noGrp="1"/>
          </p:cNvSpPr>
          <p:nvPr>
            <p:ph type="sldNum" sz="quarter" idx="12"/>
          </p:nvPr>
        </p:nvSpPr>
        <p:spPr/>
        <p:txBody>
          <a:bodyPr/>
          <a:lstStyle/>
          <a:p>
            <a:fld id="{B37E8199-EF14-4843-B354-D21409B3F564}" type="slidenum">
              <a:rPr lang="en-US" smtClean="0"/>
              <a:t>22</a:t>
            </a:fld>
            <a:endParaRPr lang="en-US"/>
          </a:p>
        </p:txBody>
      </p:sp>
    </p:spTree>
    <p:extLst>
      <p:ext uri="{BB962C8B-B14F-4D97-AF65-F5344CB8AC3E}">
        <p14:creationId xmlns:p14="http://schemas.microsoft.com/office/powerpoint/2010/main" val="2336143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pPr algn="ctr"/>
            <a:r>
              <a:rPr lang="en-US" sz="3600" dirty="0">
                <a:latin typeface="+mn-lt"/>
              </a:rPr>
              <a:t>Therefore, Blooms threaten Drinking Water Supply</a:t>
            </a:r>
          </a:p>
        </p:txBody>
      </p:sp>
      <p:sp>
        <p:nvSpPr>
          <p:cNvPr id="3" name="Content Placeholder 2"/>
          <p:cNvSpPr>
            <a:spLocks noGrp="1"/>
          </p:cNvSpPr>
          <p:nvPr>
            <p:ph idx="1"/>
          </p:nvPr>
        </p:nvSpPr>
        <p:spPr>
          <a:xfrm>
            <a:off x="457200" y="1828800"/>
            <a:ext cx="8229600" cy="5334000"/>
          </a:xfrm>
        </p:spPr>
        <p:txBody>
          <a:bodyPr>
            <a:normAutofit/>
          </a:bodyPr>
          <a:lstStyle/>
          <a:p>
            <a:r>
              <a:rPr lang="en-US" sz="2600" dirty="0"/>
              <a:t>Many municipalities obtain drinking water from rivers, lakes, and reservoirs</a:t>
            </a:r>
          </a:p>
          <a:p>
            <a:pPr lvl="1"/>
            <a:r>
              <a:rPr lang="en-US" sz="2600" dirty="0"/>
              <a:t>Toledo, Ohio: Lake Erie</a:t>
            </a:r>
          </a:p>
          <a:p>
            <a:pPr lvl="1"/>
            <a:r>
              <a:rPr lang="en-US" sz="2600" dirty="0"/>
              <a:t>Chicago: Lake Michigan</a:t>
            </a:r>
          </a:p>
          <a:p>
            <a:pPr lvl="1"/>
            <a:r>
              <a:rPr lang="en-US" sz="2600" dirty="0"/>
              <a:t>New York City: Catskill Reservoirs</a:t>
            </a:r>
          </a:p>
          <a:p>
            <a:pPr lvl="1"/>
            <a:r>
              <a:rPr lang="en-US" sz="2600" dirty="0"/>
              <a:t>Los Vegas: Lake Mead</a:t>
            </a:r>
          </a:p>
          <a:p>
            <a:r>
              <a:rPr lang="en-US" sz="2600" dirty="0"/>
              <a:t>The health of citizens depends upon lake and reservoir water quality </a:t>
            </a:r>
          </a:p>
          <a:p>
            <a:pPr lvl="1"/>
            <a:r>
              <a:rPr lang="en-US" sz="2600" dirty="0"/>
              <a:t>Blue Baby Syndrome</a:t>
            </a:r>
          </a:p>
          <a:p>
            <a:pPr lvl="1"/>
            <a:r>
              <a:rPr lang="en-US" sz="2600" dirty="0" err="1"/>
              <a:t>Cyanotoxins</a:t>
            </a:r>
            <a:endParaRPr lang="en-US" sz="2600" dirty="0"/>
          </a:p>
        </p:txBody>
      </p:sp>
      <p:sp>
        <p:nvSpPr>
          <p:cNvPr id="5" name="Slide Number Placeholder 4"/>
          <p:cNvSpPr>
            <a:spLocks noGrp="1"/>
          </p:cNvSpPr>
          <p:nvPr>
            <p:ph type="sldNum" sz="quarter" idx="12"/>
          </p:nvPr>
        </p:nvSpPr>
        <p:spPr/>
        <p:txBody>
          <a:bodyPr/>
          <a:lstStyle/>
          <a:p>
            <a:fld id="{B37E8199-EF14-4843-B354-D21409B3F564}" type="slidenum">
              <a:rPr lang="en-US" smtClean="0"/>
              <a:t>23</a:t>
            </a:fld>
            <a:endParaRPr lang="en-US"/>
          </a:p>
        </p:txBody>
      </p:sp>
    </p:spTree>
    <p:extLst>
      <p:ext uri="{BB962C8B-B14F-4D97-AF65-F5344CB8AC3E}">
        <p14:creationId xmlns:p14="http://schemas.microsoft.com/office/powerpoint/2010/main" val="1889889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http://eoimages.gsfc.nasa.gov/images/imagerecords/77000/77506/erie_tmo_20120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8"/>
            <a:ext cx="9144000" cy="6096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a:xfrm>
            <a:off x="121489" y="533400"/>
            <a:ext cx="8305800" cy="1143000"/>
          </a:xfrm>
        </p:spPr>
        <p:txBody>
          <a:bodyPr>
            <a:normAutofit/>
          </a:bodyPr>
          <a:lstStyle/>
          <a:p>
            <a:pPr algn="ctr"/>
            <a:r>
              <a:rPr lang="en-US" sz="2800" b="1" dirty="0">
                <a:solidFill>
                  <a:schemeClr val="bg1"/>
                </a:solidFill>
              </a:rPr>
              <a:t>Lake Erie Bloom: March 21, 2012</a:t>
            </a:r>
          </a:p>
        </p:txBody>
      </p:sp>
      <p:sp>
        <p:nvSpPr>
          <p:cNvPr id="6" name="Slide Number Placeholder 5"/>
          <p:cNvSpPr>
            <a:spLocks noGrp="1"/>
          </p:cNvSpPr>
          <p:nvPr>
            <p:ph type="sldNum" sz="quarter" idx="12"/>
          </p:nvPr>
        </p:nvSpPr>
        <p:spPr/>
        <p:txBody>
          <a:bodyPr/>
          <a:lstStyle/>
          <a:p>
            <a:fld id="{B37E8199-EF14-4843-B354-D21409B3F564}" type="slidenum">
              <a:rPr lang="en-US" smtClean="0"/>
              <a:t>24</a:t>
            </a:fld>
            <a:endParaRPr lang="en-US"/>
          </a:p>
        </p:txBody>
      </p:sp>
      <p:sp>
        <p:nvSpPr>
          <p:cNvPr id="4" name="TextBox 3"/>
          <p:cNvSpPr txBox="1"/>
          <p:nvPr/>
        </p:nvSpPr>
        <p:spPr>
          <a:xfrm>
            <a:off x="121489" y="4262735"/>
            <a:ext cx="1858201" cy="707886"/>
          </a:xfrm>
          <a:prstGeom prst="rect">
            <a:avLst/>
          </a:prstGeom>
          <a:noFill/>
        </p:spPr>
        <p:txBody>
          <a:bodyPr wrap="none" rtlCol="0">
            <a:spAutoFit/>
          </a:bodyPr>
          <a:lstStyle/>
          <a:p>
            <a:r>
              <a:rPr lang="en-US" sz="2000" b="1" dirty="0">
                <a:solidFill>
                  <a:schemeClr val="bg1"/>
                </a:solidFill>
                <a:latin typeface="Aharoni" pitchFamily="2" charset="-79"/>
                <a:cs typeface="Aharoni" pitchFamily="2" charset="-79"/>
              </a:rPr>
              <a:t>Toledo</a:t>
            </a:r>
          </a:p>
          <a:p>
            <a:r>
              <a:rPr lang="en-US" sz="2000" b="1" dirty="0">
                <a:solidFill>
                  <a:schemeClr val="bg1"/>
                </a:solidFill>
                <a:latin typeface="Aharoni" pitchFamily="2" charset="-79"/>
                <a:cs typeface="Aharoni" pitchFamily="2" charset="-79"/>
              </a:rPr>
              <a:t>(Pop. = 280,000)</a:t>
            </a:r>
          </a:p>
        </p:txBody>
      </p:sp>
      <p:sp>
        <p:nvSpPr>
          <p:cNvPr id="5" name="Oval 4"/>
          <p:cNvSpPr/>
          <p:nvPr/>
        </p:nvSpPr>
        <p:spPr>
          <a:xfrm>
            <a:off x="304800" y="3962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324600" y="6211669"/>
            <a:ext cx="2819400" cy="646331"/>
          </a:xfrm>
          <a:prstGeom prst="rect">
            <a:avLst/>
          </a:prstGeom>
          <a:noFill/>
        </p:spPr>
        <p:txBody>
          <a:bodyPr wrap="square" rtlCol="0">
            <a:spAutoFit/>
          </a:bodyPr>
          <a:lstStyle/>
          <a:p>
            <a:r>
              <a:rPr lang="en-US" sz="1200" dirty="0"/>
              <a:t>NASA Image by Jeff Schmaltz. http://</a:t>
            </a:r>
            <a:r>
              <a:rPr lang="en-US" sz="1200" dirty="0" err="1"/>
              <a:t>earthobservatory.nasa.gov</a:t>
            </a:r>
            <a:r>
              <a:rPr lang="en-US" sz="1200" dirty="0"/>
              <a:t>/IOTD/</a:t>
            </a:r>
            <a:r>
              <a:rPr lang="en-US" sz="1200" dirty="0" err="1"/>
              <a:t>view.php?id</a:t>
            </a:r>
            <a:r>
              <a:rPr lang="en-US" sz="1200" dirty="0"/>
              <a:t>=77506.</a:t>
            </a:r>
          </a:p>
        </p:txBody>
      </p:sp>
    </p:spTree>
    <p:extLst>
      <p:ext uri="{BB962C8B-B14F-4D97-AF65-F5344CB8AC3E}">
        <p14:creationId xmlns:p14="http://schemas.microsoft.com/office/powerpoint/2010/main" val="607592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2"/>
          </p:nvPr>
        </p:nvSpPr>
        <p:spPr/>
        <p:txBody>
          <a:bodyPr/>
          <a:lstStyle/>
          <a:p>
            <a:fld id="{B37E8199-EF14-4843-B354-D21409B3F564}" type="slidenum">
              <a:rPr lang="en-US" smtClean="0"/>
              <a:t>25</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 y="-6351"/>
            <a:ext cx="9144000" cy="608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2"/>
          <p:cNvSpPr txBox="1">
            <a:spLocks/>
          </p:cNvSpPr>
          <p:nvPr/>
        </p:nvSpPr>
        <p:spPr>
          <a:xfrm>
            <a:off x="1143000" y="273049"/>
            <a:ext cx="6781800" cy="412751"/>
          </a:xfrm>
          <a:prstGeom prst="rect">
            <a:avLst/>
          </a:prstGeom>
        </p:spPr>
        <p:txBody>
          <a:bodyPr vert="horz" lIns="0" tIns="45720" rIns="0" bIns="0" anchor="b">
            <a:normAutofit fontScale="92500" lnSpcReduction="10000"/>
            <a:scene3d>
              <a:camera prst="orthographicFront"/>
              <a:lightRig rig="freezing" dir="t">
                <a:rot lat="0" lon="0" rev="5640000"/>
              </a:lightRig>
            </a:scene3d>
            <a:sp3d prstMaterial="flat">
              <a:contourClr>
                <a:schemeClr val="tx2"/>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800" b="1" dirty="0">
                <a:solidFill>
                  <a:schemeClr val="bg1"/>
                </a:solidFill>
              </a:rPr>
              <a:t>Lake Atitlan, Guatemala Bloom: 2009</a:t>
            </a:r>
          </a:p>
        </p:txBody>
      </p:sp>
      <p:sp>
        <p:nvSpPr>
          <p:cNvPr id="6" name="TextBox 5"/>
          <p:cNvSpPr txBox="1"/>
          <p:nvPr/>
        </p:nvSpPr>
        <p:spPr>
          <a:xfrm>
            <a:off x="6324600" y="6172201"/>
            <a:ext cx="2743200" cy="923330"/>
          </a:xfrm>
          <a:prstGeom prst="rect">
            <a:avLst/>
          </a:prstGeom>
          <a:noFill/>
        </p:spPr>
        <p:txBody>
          <a:bodyPr wrap="square" rtlCol="0">
            <a:spAutoFit/>
          </a:bodyPr>
          <a:lstStyle/>
          <a:p>
            <a:r>
              <a:rPr lang="en-US" sz="1200" dirty="0"/>
              <a:t>NASA Image by Jesse Allen. http://</a:t>
            </a:r>
            <a:r>
              <a:rPr lang="en-US" sz="1200" dirty="0" err="1"/>
              <a:t>earthobservatory.nasa.gov</a:t>
            </a:r>
            <a:r>
              <a:rPr lang="en-US" sz="1200" dirty="0"/>
              <a:t>/IOTD/</a:t>
            </a:r>
            <a:r>
              <a:rPr lang="en-US" sz="1200" dirty="0" err="1"/>
              <a:t>view.php?id</a:t>
            </a:r>
            <a:r>
              <a:rPr lang="en-US" sz="1200" dirty="0"/>
              <a:t>=41385.</a:t>
            </a:r>
          </a:p>
          <a:p>
            <a:endParaRPr lang="en-US" dirty="0"/>
          </a:p>
        </p:txBody>
      </p:sp>
    </p:spTree>
    <p:extLst>
      <p:ext uri="{BB962C8B-B14F-4D97-AF65-F5344CB8AC3E}">
        <p14:creationId xmlns:p14="http://schemas.microsoft.com/office/powerpoint/2010/main" val="2810897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pPr algn="ctr"/>
            <a:r>
              <a:rPr lang="en-US" sz="3600" dirty="0">
                <a:latin typeface="+mn-lt"/>
              </a:rPr>
              <a:t>Other impacts of blooms</a:t>
            </a:r>
          </a:p>
        </p:txBody>
      </p:sp>
      <p:sp>
        <p:nvSpPr>
          <p:cNvPr id="3" name="Content Placeholder 2"/>
          <p:cNvSpPr>
            <a:spLocks noGrp="1"/>
          </p:cNvSpPr>
          <p:nvPr>
            <p:ph idx="1"/>
          </p:nvPr>
        </p:nvSpPr>
        <p:spPr/>
        <p:txBody>
          <a:bodyPr>
            <a:normAutofit/>
          </a:bodyPr>
          <a:lstStyle/>
          <a:p>
            <a:r>
              <a:rPr lang="en-US" sz="2600" dirty="0"/>
              <a:t>Visual</a:t>
            </a:r>
          </a:p>
          <a:p>
            <a:r>
              <a:rPr lang="en-US" sz="2600" dirty="0"/>
              <a:t>Olfactory (smell)</a:t>
            </a:r>
          </a:p>
          <a:p>
            <a:r>
              <a:rPr lang="en-US" sz="2600" dirty="0"/>
              <a:t>Loss of recreational value </a:t>
            </a:r>
          </a:p>
          <a:p>
            <a:r>
              <a:rPr lang="en-US" sz="2600" dirty="0"/>
              <a:t>Loss of tourist revenue </a:t>
            </a:r>
          </a:p>
          <a:p>
            <a:pPr lvl="1"/>
            <a:r>
              <a:rPr lang="en-US" sz="2600" dirty="0"/>
              <a:t>Example:  Lake Atitlan, Guatemala</a:t>
            </a:r>
          </a:p>
        </p:txBody>
      </p:sp>
      <p:sp>
        <p:nvSpPr>
          <p:cNvPr id="5" name="Slide Number Placeholder 4"/>
          <p:cNvSpPr>
            <a:spLocks noGrp="1"/>
          </p:cNvSpPr>
          <p:nvPr>
            <p:ph type="sldNum" sz="quarter" idx="12"/>
          </p:nvPr>
        </p:nvSpPr>
        <p:spPr/>
        <p:txBody>
          <a:bodyPr/>
          <a:lstStyle/>
          <a:p>
            <a:fld id="{B37E8199-EF14-4843-B354-D21409B3F564}" type="slidenum">
              <a:rPr lang="en-US" smtClean="0"/>
              <a:t>26</a:t>
            </a:fld>
            <a:endParaRPr lang="en-US"/>
          </a:p>
        </p:txBody>
      </p:sp>
    </p:spTree>
    <p:extLst>
      <p:ext uri="{BB962C8B-B14F-4D97-AF65-F5344CB8AC3E}">
        <p14:creationId xmlns:p14="http://schemas.microsoft.com/office/powerpoint/2010/main" val="3062920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noAutofit/>
          </a:bodyPr>
          <a:lstStyle/>
          <a:p>
            <a:r>
              <a:rPr lang="en-US" sz="3600" dirty="0">
                <a:latin typeface="Calibri" panose="020F0502020204030204" pitchFamily="34" charset="0"/>
              </a:rPr>
              <a:t>Impact on Eutrophication on Lakes - a natural geological process</a:t>
            </a:r>
          </a:p>
        </p:txBody>
      </p:sp>
      <p:sp>
        <p:nvSpPr>
          <p:cNvPr id="3" name="Content Placeholder 2"/>
          <p:cNvSpPr>
            <a:spLocks noGrp="1"/>
          </p:cNvSpPr>
          <p:nvPr>
            <p:ph idx="1"/>
          </p:nvPr>
        </p:nvSpPr>
        <p:spPr/>
        <p:txBody>
          <a:bodyPr>
            <a:normAutofit/>
          </a:bodyPr>
          <a:lstStyle/>
          <a:p>
            <a:r>
              <a:rPr lang="en-US" sz="2600" dirty="0"/>
              <a:t>Eutrophication is the normally slow aging process by which a lake evolves into a bog or marsh and ultimately assumes a completely terrestrial state and disappears.  </a:t>
            </a:r>
          </a:p>
          <a:p>
            <a:r>
              <a:rPr lang="en-US" sz="2600" dirty="0"/>
              <a:t>During eutrophication the lake becomes so rich in nutritive compounds, especially nitrogen and phosphorus, that cyanobacteria and other microscopic plant life become superabundant, thereby "choking" the lake with organic matter.</a:t>
            </a:r>
          </a:p>
          <a:p>
            <a:r>
              <a:rPr lang="en-US" sz="2600" dirty="0"/>
              <a:t>Eutrophication may be accelerated by human activities, speeding up the filling of a lake.</a:t>
            </a:r>
          </a:p>
          <a:p>
            <a:endParaRPr lang="en-US" sz="2600" dirty="0"/>
          </a:p>
        </p:txBody>
      </p:sp>
      <p:sp>
        <p:nvSpPr>
          <p:cNvPr id="5" name="Slide Number Placeholder 4"/>
          <p:cNvSpPr>
            <a:spLocks noGrp="1"/>
          </p:cNvSpPr>
          <p:nvPr>
            <p:ph type="sldNum" sz="quarter" idx="12"/>
          </p:nvPr>
        </p:nvSpPr>
        <p:spPr/>
        <p:txBody>
          <a:bodyPr/>
          <a:lstStyle/>
          <a:p>
            <a:fld id="{B37E8199-EF14-4843-B354-D21409B3F564}" type="slidenum">
              <a:rPr lang="en-US" smtClean="0"/>
              <a:t>27</a:t>
            </a:fld>
            <a:endParaRPr lang="en-US"/>
          </a:p>
        </p:txBody>
      </p:sp>
    </p:spTree>
    <p:extLst>
      <p:ext uri="{BB962C8B-B14F-4D97-AF65-F5344CB8AC3E}">
        <p14:creationId xmlns:p14="http://schemas.microsoft.com/office/powerpoint/2010/main" val="400193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305800" cy="1143000"/>
          </a:xfrm>
        </p:spPr>
        <p:txBody>
          <a:bodyPr>
            <a:normAutofit/>
          </a:bodyPr>
          <a:lstStyle/>
          <a:p>
            <a:pPr algn="ctr"/>
            <a:r>
              <a:rPr lang="en-US" sz="2400" dirty="0">
                <a:latin typeface="+mn-lt"/>
              </a:rPr>
              <a:t>Kettle Pond in advanced stages of eutrophication</a:t>
            </a:r>
            <a:br>
              <a:rPr lang="en-US" sz="2400" dirty="0">
                <a:latin typeface="+mn-lt"/>
              </a:rPr>
            </a:br>
            <a:r>
              <a:rPr lang="en-US" sz="2400" dirty="0">
                <a:latin typeface="+mn-lt"/>
              </a:rPr>
              <a:t>(</a:t>
            </a:r>
            <a:r>
              <a:rPr lang="en-US" sz="2400" dirty="0" err="1">
                <a:latin typeface="+mn-lt"/>
              </a:rPr>
              <a:t>Rt</a:t>
            </a:r>
            <a:r>
              <a:rPr lang="en-US" sz="2400" dirty="0">
                <a:latin typeface="+mn-lt"/>
              </a:rPr>
              <a:t> 28, Index, New York; Photo by D. Castendyk) </a:t>
            </a:r>
          </a:p>
        </p:txBody>
      </p:sp>
      <p:sp>
        <p:nvSpPr>
          <p:cNvPr id="5" name="Slide Number Placeholder 4"/>
          <p:cNvSpPr>
            <a:spLocks noGrp="1"/>
          </p:cNvSpPr>
          <p:nvPr>
            <p:ph type="sldNum" sz="quarter" idx="12"/>
          </p:nvPr>
        </p:nvSpPr>
        <p:spPr/>
        <p:txBody>
          <a:bodyPr/>
          <a:lstStyle/>
          <a:p>
            <a:fld id="{B37E8199-EF14-4843-B354-D21409B3F564}" type="slidenum">
              <a:rPr lang="en-US" smtClean="0"/>
              <a:t>28</a:t>
            </a:fld>
            <a:endParaRPr lang="en-US"/>
          </a:p>
        </p:txBody>
      </p:sp>
      <p:sp>
        <p:nvSpPr>
          <p:cNvPr id="3" name="Content Placeholder 2"/>
          <p:cNvSpPr>
            <a:spLocks noGrp="1"/>
          </p:cNvSpPr>
          <p:nvPr>
            <p:ph idx="4294967295"/>
          </p:nvPr>
        </p:nvSpPr>
        <p:spPr>
          <a:xfrm>
            <a:off x="0" y="1935163"/>
            <a:ext cx="8229600" cy="4389437"/>
          </a:xfrm>
        </p:spPr>
        <p:txBody>
          <a:bodyPr/>
          <a:lstStyle/>
          <a:p>
            <a:r>
              <a:rPr lang="en-US" dirty="0"/>
              <a:t>Slides on sedimentation process in lakes</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52600"/>
            <a:ext cx="91440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734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305800" cy="1143000"/>
          </a:xfrm>
        </p:spPr>
        <p:txBody>
          <a:bodyPr>
            <a:normAutofit/>
          </a:bodyPr>
          <a:lstStyle/>
          <a:p>
            <a:pPr algn="ctr"/>
            <a:r>
              <a:rPr lang="en-US" sz="2600" dirty="0">
                <a:latin typeface="Calibri" panose="020F0502020204030204" pitchFamily="34" charset="0"/>
              </a:rPr>
              <a:t>Former Kettle Pond after filling</a:t>
            </a:r>
            <a:br>
              <a:rPr lang="en-US" sz="2600" dirty="0">
                <a:latin typeface="Calibri" panose="020F0502020204030204" pitchFamily="34" charset="0"/>
              </a:rPr>
            </a:br>
            <a:r>
              <a:rPr lang="en-US" sz="2600" dirty="0">
                <a:latin typeface="Calibri" panose="020F0502020204030204" pitchFamily="34" charset="0"/>
              </a:rPr>
              <a:t>(</a:t>
            </a:r>
            <a:r>
              <a:rPr lang="en-US" sz="2600" dirty="0" err="1">
                <a:latin typeface="Calibri" panose="020F0502020204030204" pitchFamily="34" charset="0"/>
              </a:rPr>
              <a:t>Rt</a:t>
            </a:r>
            <a:r>
              <a:rPr lang="en-US" sz="2600" dirty="0">
                <a:latin typeface="Calibri" panose="020F0502020204030204" pitchFamily="34" charset="0"/>
              </a:rPr>
              <a:t> 28, Index, New York; Photo by Devin Castendyk) </a:t>
            </a:r>
          </a:p>
        </p:txBody>
      </p:sp>
      <p:sp>
        <p:nvSpPr>
          <p:cNvPr id="5" name="Slide Number Placeholder 4"/>
          <p:cNvSpPr>
            <a:spLocks noGrp="1"/>
          </p:cNvSpPr>
          <p:nvPr>
            <p:ph type="sldNum" sz="quarter" idx="12"/>
          </p:nvPr>
        </p:nvSpPr>
        <p:spPr/>
        <p:txBody>
          <a:bodyPr/>
          <a:lstStyle/>
          <a:p>
            <a:fld id="{B37E8199-EF14-4843-B354-D21409B3F564}" type="slidenum">
              <a:rPr lang="en-US" smtClean="0"/>
              <a:t>29</a:t>
            </a:fld>
            <a:endParaRPr lang="en-US"/>
          </a:p>
        </p:txBody>
      </p:sp>
      <p:sp>
        <p:nvSpPr>
          <p:cNvPr id="3" name="AutoShape 2" descr="https://mail.oneonta.edu/owa/service.svc/s/GetFileAttachment?id=AAMkADljNzRlNzQxLWY3MTMtNGM4OS04ZjA3LTQ3MTMyNTNlZDFhYgBGAAAAAACs%2B5qpsiTtQ66xquNG3u%2BJBwB8sv2fRBQlR4kCnLG378IXAAACvcR6AABC3y%2Fc8DnaRZ%2BgrYVPeVKEAAC1HWJdAAABEgAQABpNJT7XhK1NgeaGE8E2gz0%3D&amp;isImagePreview=True&amp;X-OWA-CANARY=4uRneIWSRkW5yzHKpSWxkdrzIfp90NEI6DpuudC_YNgrtQJdU9COepaNbw6TcLabj1elDNDApu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2" y="1747811"/>
            <a:ext cx="9148262" cy="51459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12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Calibri" panose="020F0502020204030204" pitchFamily="34" charset="0"/>
              </a:rPr>
              <a:t>I. Chemistry Review Questions:</a:t>
            </a:r>
          </a:p>
        </p:txBody>
      </p:sp>
      <p:sp>
        <p:nvSpPr>
          <p:cNvPr id="3" name="Content Placeholder 2"/>
          <p:cNvSpPr>
            <a:spLocks noGrp="1"/>
          </p:cNvSpPr>
          <p:nvPr>
            <p:ph idx="1"/>
          </p:nvPr>
        </p:nvSpPr>
        <p:spPr>
          <a:xfrm>
            <a:off x="628650" y="1690689"/>
            <a:ext cx="7886700" cy="4351338"/>
          </a:xfrm>
        </p:spPr>
        <p:txBody>
          <a:bodyPr>
            <a:normAutofit/>
          </a:bodyPr>
          <a:lstStyle/>
          <a:p>
            <a:r>
              <a:rPr lang="en-US" sz="2800" dirty="0"/>
              <a:t>What is a solution?</a:t>
            </a:r>
          </a:p>
          <a:p>
            <a:r>
              <a:rPr lang="en-US" sz="2800" dirty="0"/>
              <a:t>How do you imagine a substance dissolved in a liquid?</a:t>
            </a:r>
          </a:p>
          <a:p>
            <a:r>
              <a:rPr lang="en-US" sz="2800" dirty="0"/>
              <a:t>How does dissolution occur?</a:t>
            </a:r>
          </a:p>
        </p:txBody>
      </p:sp>
      <p:sp>
        <p:nvSpPr>
          <p:cNvPr id="5" name="Slide Number Placeholder 4"/>
          <p:cNvSpPr>
            <a:spLocks noGrp="1"/>
          </p:cNvSpPr>
          <p:nvPr>
            <p:ph type="sldNum" sz="quarter" idx="12"/>
          </p:nvPr>
        </p:nvSpPr>
        <p:spPr/>
        <p:txBody>
          <a:bodyPr/>
          <a:lstStyle/>
          <a:p>
            <a:fld id="{B37E8199-EF14-4843-B354-D21409B3F564}" type="slidenum">
              <a:rPr lang="en-US" smtClean="0"/>
              <a:t>3</a:t>
            </a:fld>
            <a:endParaRPr lang="en-US"/>
          </a:p>
        </p:txBody>
      </p:sp>
    </p:spTree>
    <p:extLst>
      <p:ext uri="{BB962C8B-B14F-4D97-AF65-F5344CB8AC3E}">
        <p14:creationId xmlns:p14="http://schemas.microsoft.com/office/powerpoint/2010/main" val="2222652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mn-lt"/>
              </a:rPr>
              <a:t>Impacts on Ecosystem and Fisheries</a:t>
            </a:r>
          </a:p>
        </p:txBody>
      </p:sp>
      <p:sp>
        <p:nvSpPr>
          <p:cNvPr id="3" name="Content Placeholder 2"/>
          <p:cNvSpPr>
            <a:spLocks noGrp="1"/>
          </p:cNvSpPr>
          <p:nvPr>
            <p:ph idx="1"/>
          </p:nvPr>
        </p:nvSpPr>
        <p:spPr/>
        <p:txBody>
          <a:bodyPr>
            <a:normAutofit/>
          </a:bodyPr>
          <a:lstStyle/>
          <a:p>
            <a:r>
              <a:rPr lang="en-US" sz="2600" b="1" dirty="0"/>
              <a:t>Hypoxia: </a:t>
            </a:r>
            <a:r>
              <a:rPr lang="en-US" sz="2600" dirty="0"/>
              <a:t>Low oxygen. Hypoxic waters have dissolved oxygen concentrations of less than 2-3 mg/L. Most fish require at least 4 mg/L to live. </a:t>
            </a:r>
          </a:p>
          <a:p>
            <a:r>
              <a:rPr lang="en-US" sz="2600" dirty="0"/>
              <a:t>Dead cyanobacteria settle to the bottom of the water column and decompose.  Oxygen is consumed; process called </a:t>
            </a:r>
            <a:r>
              <a:rPr lang="en-US" sz="2600" b="1" dirty="0"/>
              <a:t>decomposition</a:t>
            </a:r>
          </a:p>
          <a:p>
            <a:pPr marL="457200" lvl="1" indent="0">
              <a:buNone/>
            </a:pPr>
            <a:r>
              <a:rPr lang="en-US" sz="2600" b="1" dirty="0"/>
              <a:t>DOC + O</a:t>
            </a:r>
            <a:r>
              <a:rPr lang="en-US" sz="2600" b="1" baseline="-25000" dirty="0"/>
              <a:t>2</a:t>
            </a:r>
            <a:r>
              <a:rPr lang="en-US" sz="2600" b="1" dirty="0"/>
              <a:t> → CO</a:t>
            </a:r>
            <a:r>
              <a:rPr lang="en-US" sz="2600" b="1" baseline="-25000" dirty="0"/>
              <a:t>2</a:t>
            </a:r>
            <a:r>
              <a:rPr lang="en-US" sz="2600" b="1" dirty="0"/>
              <a:t> </a:t>
            </a:r>
            <a:endParaRPr lang="en-US" sz="2600" dirty="0"/>
          </a:p>
          <a:p>
            <a:r>
              <a:rPr lang="en-US" sz="2600" dirty="0"/>
              <a:t>This forces fish to either swim away or die.  Settled organic matter can suffocate plants living in the water.  </a:t>
            </a:r>
          </a:p>
        </p:txBody>
      </p:sp>
      <p:sp>
        <p:nvSpPr>
          <p:cNvPr id="5" name="Slide Number Placeholder 4"/>
          <p:cNvSpPr>
            <a:spLocks noGrp="1"/>
          </p:cNvSpPr>
          <p:nvPr>
            <p:ph type="sldNum" sz="quarter" idx="12"/>
          </p:nvPr>
        </p:nvSpPr>
        <p:spPr/>
        <p:txBody>
          <a:bodyPr/>
          <a:lstStyle/>
          <a:p>
            <a:fld id="{B37E8199-EF14-4843-B354-D21409B3F564}" type="slidenum">
              <a:rPr lang="en-US" smtClean="0"/>
              <a:t>30</a:t>
            </a:fld>
            <a:endParaRPr lang="en-US"/>
          </a:p>
        </p:txBody>
      </p:sp>
    </p:spTree>
    <p:extLst>
      <p:ext uri="{BB962C8B-B14F-4D97-AF65-F5344CB8AC3E}">
        <p14:creationId xmlns:p14="http://schemas.microsoft.com/office/powerpoint/2010/main" val="3468699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Module 6) Introduction to Water Quality, EDDIE</a:t>
            </a:r>
          </a:p>
        </p:txBody>
      </p:sp>
      <p:sp>
        <p:nvSpPr>
          <p:cNvPr id="5" name="Slide Number Placeholder 4"/>
          <p:cNvSpPr>
            <a:spLocks noGrp="1"/>
          </p:cNvSpPr>
          <p:nvPr>
            <p:ph type="sldNum" sz="quarter" idx="12"/>
          </p:nvPr>
        </p:nvSpPr>
        <p:spPr/>
        <p:txBody>
          <a:bodyPr/>
          <a:lstStyle/>
          <a:p>
            <a:fld id="{B37E8199-EF14-4843-B354-D21409B3F564}" type="slidenum">
              <a:rPr lang="en-US" smtClean="0"/>
              <a:t>31</a:t>
            </a:fld>
            <a:endParaRPr lang="en-US"/>
          </a:p>
        </p:txBody>
      </p:sp>
      <p:pic>
        <p:nvPicPr>
          <p:cNvPr id="4098" name="Picture 2" descr="http://gallery.usgs.gov/images/06_30_2010/hLc5FSq11Y_06_30_2010/medium/Cyanobacteria_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096"/>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6477000" y="6019800"/>
            <a:ext cx="2438400" cy="461665"/>
          </a:xfrm>
          <a:prstGeom prst="rect">
            <a:avLst/>
          </a:prstGeom>
          <a:noFill/>
        </p:spPr>
        <p:txBody>
          <a:bodyPr wrap="square" rtlCol="0">
            <a:spAutoFit/>
          </a:bodyPr>
          <a:lstStyle/>
          <a:p>
            <a:r>
              <a:rPr lang="en-US" sz="1200" dirty="0"/>
              <a:t>U.S. Geological Survey/ photo by Dr. Jennifer L. Graham</a:t>
            </a:r>
          </a:p>
        </p:txBody>
      </p:sp>
    </p:spTree>
    <p:extLst>
      <p:ext uri="{BB962C8B-B14F-4D97-AF65-F5344CB8AC3E}">
        <p14:creationId xmlns:p14="http://schemas.microsoft.com/office/powerpoint/2010/main" val="2853967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Calibri" panose="020F0502020204030204" pitchFamily="34" charset="0"/>
              </a:rPr>
              <a:t>Summary of Impacts of Nutrients</a:t>
            </a:r>
          </a:p>
        </p:txBody>
      </p:sp>
      <p:sp>
        <p:nvSpPr>
          <p:cNvPr id="3" name="Content Placeholder 2"/>
          <p:cNvSpPr>
            <a:spLocks noGrp="1"/>
          </p:cNvSpPr>
          <p:nvPr>
            <p:ph idx="1"/>
          </p:nvPr>
        </p:nvSpPr>
        <p:spPr>
          <a:xfrm>
            <a:off x="628650" y="1690689"/>
            <a:ext cx="7886700" cy="4351338"/>
          </a:xfrm>
        </p:spPr>
        <p:txBody>
          <a:bodyPr>
            <a:normAutofit/>
          </a:bodyPr>
          <a:lstStyle/>
          <a:p>
            <a:r>
              <a:rPr lang="en-US" sz="2600" dirty="0"/>
              <a:t>Blooms</a:t>
            </a:r>
          </a:p>
          <a:p>
            <a:pPr lvl="1"/>
            <a:r>
              <a:rPr lang="en-US" sz="2600" dirty="0"/>
              <a:t>Ugly and smelly</a:t>
            </a:r>
          </a:p>
          <a:p>
            <a:pPr lvl="1"/>
            <a:r>
              <a:rPr lang="en-US" sz="2600" dirty="0"/>
              <a:t>Affect tourism, recreation, and </a:t>
            </a:r>
            <a:r>
              <a:rPr lang="en-US" sz="2600" dirty="0" err="1"/>
              <a:t>ecosytem</a:t>
            </a:r>
            <a:r>
              <a:rPr lang="en-US" sz="2600" dirty="0"/>
              <a:t> </a:t>
            </a:r>
          </a:p>
          <a:p>
            <a:r>
              <a:rPr lang="en-US" sz="2600" dirty="0"/>
              <a:t>Drinking water risks</a:t>
            </a:r>
          </a:p>
          <a:p>
            <a:pPr lvl="1"/>
            <a:r>
              <a:rPr lang="en-US" sz="2600" dirty="0"/>
              <a:t>Blue Baby Syndrome</a:t>
            </a:r>
          </a:p>
          <a:p>
            <a:pPr lvl="1"/>
            <a:r>
              <a:rPr lang="en-US" sz="2600" dirty="0" err="1"/>
              <a:t>Cyanotoxins</a:t>
            </a:r>
            <a:endParaRPr lang="en-US" sz="2600" dirty="0"/>
          </a:p>
          <a:p>
            <a:r>
              <a:rPr lang="en-US" sz="2600" dirty="0"/>
              <a:t>Accelerated eutrophication </a:t>
            </a:r>
          </a:p>
          <a:p>
            <a:pPr lvl="1"/>
            <a:r>
              <a:rPr lang="en-US" sz="2600" dirty="0"/>
              <a:t>Lakes fill to form wetlands at faster rates</a:t>
            </a:r>
          </a:p>
          <a:p>
            <a:r>
              <a:rPr lang="en-US" sz="2600" dirty="0"/>
              <a:t>Hypoxia </a:t>
            </a:r>
          </a:p>
          <a:p>
            <a:pPr lvl="1"/>
            <a:r>
              <a:rPr lang="en-US" sz="2600" dirty="0"/>
              <a:t>Low oxygen leads to fish kills</a:t>
            </a:r>
          </a:p>
        </p:txBody>
      </p:sp>
      <p:sp>
        <p:nvSpPr>
          <p:cNvPr id="5" name="Slide Number Placeholder 4"/>
          <p:cNvSpPr>
            <a:spLocks noGrp="1"/>
          </p:cNvSpPr>
          <p:nvPr>
            <p:ph type="sldNum" sz="quarter" idx="12"/>
          </p:nvPr>
        </p:nvSpPr>
        <p:spPr/>
        <p:txBody>
          <a:bodyPr/>
          <a:lstStyle/>
          <a:p>
            <a:fld id="{B37E8199-EF14-4843-B354-D21409B3F564}" type="slidenum">
              <a:rPr lang="en-US" smtClean="0"/>
              <a:t>32</a:t>
            </a:fld>
            <a:endParaRPr lang="en-US"/>
          </a:p>
        </p:txBody>
      </p:sp>
    </p:spTree>
    <p:extLst>
      <p:ext uri="{BB962C8B-B14F-4D97-AF65-F5344CB8AC3E}">
        <p14:creationId xmlns:p14="http://schemas.microsoft.com/office/powerpoint/2010/main" val="344376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mn-lt"/>
              </a:rPr>
              <a:t>4. Sources of Nutrients</a:t>
            </a:r>
          </a:p>
        </p:txBody>
      </p:sp>
      <p:sp>
        <p:nvSpPr>
          <p:cNvPr id="3" name="Content Placeholder 2"/>
          <p:cNvSpPr>
            <a:spLocks noGrp="1"/>
          </p:cNvSpPr>
          <p:nvPr>
            <p:ph idx="1"/>
          </p:nvPr>
        </p:nvSpPr>
        <p:spPr/>
        <p:txBody>
          <a:bodyPr>
            <a:normAutofit/>
          </a:bodyPr>
          <a:lstStyle/>
          <a:p>
            <a:r>
              <a:rPr lang="en-US" sz="2600" dirty="0"/>
              <a:t>Think about the Nitrogen Cycle.  What are some of the largest sources of nutrients?</a:t>
            </a:r>
          </a:p>
        </p:txBody>
      </p:sp>
      <p:sp>
        <p:nvSpPr>
          <p:cNvPr id="5" name="Slide Number Placeholder 4"/>
          <p:cNvSpPr>
            <a:spLocks noGrp="1"/>
          </p:cNvSpPr>
          <p:nvPr>
            <p:ph type="sldNum" sz="quarter" idx="12"/>
          </p:nvPr>
        </p:nvSpPr>
        <p:spPr/>
        <p:txBody>
          <a:bodyPr/>
          <a:lstStyle/>
          <a:p>
            <a:fld id="{B37E8199-EF14-4843-B354-D21409B3F564}" type="slidenum">
              <a:rPr lang="en-US" smtClean="0"/>
              <a:t>33</a:t>
            </a:fld>
            <a:endParaRPr lang="en-US"/>
          </a:p>
        </p:txBody>
      </p:sp>
    </p:spTree>
    <p:extLst>
      <p:ext uri="{BB962C8B-B14F-4D97-AF65-F5344CB8AC3E}">
        <p14:creationId xmlns:p14="http://schemas.microsoft.com/office/powerpoint/2010/main" val="129409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a:bodyPr>
          <a:lstStyle/>
          <a:p>
            <a:pPr algn="ctr"/>
            <a:r>
              <a:rPr lang="en-US" sz="3600" dirty="0">
                <a:latin typeface="+mn-lt"/>
              </a:rPr>
              <a:t>Sources of Excess Nutrients</a:t>
            </a:r>
          </a:p>
        </p:txBody>
      </p:sp>
      <p:sp>
        <p:nvSpPr>
          <p:cNvPr id="3" name="Content Placeholder 2"/>
          <p:cNvSpPr>
            <a:spLocks noGrp="1"/>
          </p:cNvSpPr>
          <p:nvPr>
            <p:ph idx="1"/>
          </p:nvPr>
        </p:nvSpPr>
        <p:spPr>
          <a:xfrm>
            <a:off x="457200" y="1524000"/>
            <a:ext cx="8229600" cy="4389120"/>
          </a:xfrm>
        </p:spPr>
        <p:txBody>
          <a:bodyPr>
            <a:noAutofit/>
          </a:bodyPr>
          <a:lstStyle/>
          <a:p>
            <a:r>
              <a:rPr lang="en-US" sz="2000" dirty="0"/>
              <a:t>Fertilizer</a:t>
            </a:r>
          </a:p>
          <a:p>
            <a:pPr lvl="1"/>
            <a:r>
              <a:rPr lang="en-US" sz="2000" dirty="0"/>
              <a:t>Any material of natural or synthetic origin applied to soils or to plant tissues (leafs) to supply one or more plant nutrients essential to the growth of plants.</a:t>
            </a:r>
          </a:p>
          <a:p>
            <a:pPr lvl="1"/>
            <a:r>
              <a:rPr lang="en-US" sz="2000" dirty="0"/>
              <a:t>More fertilizer addition = Higher crop yield = More $$$ </a:t>
            </a:r>
          </a:p>
          <a:p>
            <a:pPr lvl="2"/>
            <a:r>
              <a:rPr lang="en-US" sz="2000" dirty="0"/>
              <a:t>No incentive to conserve</a:t>
            </a:r>
          </a:p>
          <a:p>
            <a:pPr lvl="1"/>
            <a:r>
              <a:rPr lang="en-US" sz="2000" dirty="0"/>
              <a:t>Runoff (</a:t>
            </a:r>
            <a:r>
              <a:rPr lang="en-US" sz="2000" b="1" dirty="0"/>
              <a:t>Non-point Source</a:t>
            </a:r>
            <a:r>
              <a:rPr lang="en-US" sz="2000" dirty="0"/>
              <a:t>) from agricultural fields, lawns, golf courses</a:t>
            </a:r>
          </a:p>
          <a:p>
            <a:r>
              <a:rPr lang="en-US" sz="2000" dirty="0"/>
              <a:t>Waste Water Effluent </a:t>
            </a:r>
          </a:p>
          <a:p>
            <a:pPr lvl="1"/>
            <a:r>
              <a:rPr lang="en-US" sz="2000" dirty="0"/>
              <a:t>Contains excess C, N and P not used by animals</a:t>
            </a:r>
          </a:p>
          <a:p>
            <a:pPr lvl="1"/>
            <a:r>
              <a:rPr lang="en-US" sz="2000" dirty="0"/>
              <a:t>Direct input (</a:t>
            </a:r>
            <a:r>
              <a:rPr lang="en-US" sz="2000" b="1" dirty="0"/>
              <a:t>Point Source</a:t>
            </a:r>
            <a:r>
              <a:rPr lang="en-US" sz="2000" dirty="0"/>
              <a:t>) from waste water treatment plants and/or septic systems</a:t>
            </a:r>
          </a:p>
          <a:p>
            <a:pPr lvl="1"/>
            <a:r>
              <a:rPr lang="en-US" sz="2000" dirty="0"/>
              <a:t>Runoff (</a:t>
            </a:r>
            <a:r>
              <a:rPr lang="en-US" sz="2000" b="1" dirty="0"/>
              <a:t>Non-point Source</a:t>
            </a:r>
            <a:r>
              <a:rPr lang="en-US" sz="2000" dirty="0"/>
              <a:t>) from high-density animal feedlots and mega farms (cows, chickens, other)</a:t>
            </a:r>
          </a:p>
        </p:txBody>
      </p:sp>
      <p:sp>
        <p:nvSpPr>
          <p:cNvPr id="5" name="Slide Number Placeholder 4"/>
          <p:cNvSpPr>
            <a:spLocks noGrp="1"/>
          </p:cNvSpPr>
          <p:nvPr>
            <p:ph type="sldNum" sz="quarter" idx="12"/>
          </p:nvPr>
        </p:nvSpPr>
        <p:spPr/>
        <p:txBody>
          <a:bodyPr/>
          <a:lstStyle/>
          <a:p>
            <a:fld id="{B37E8199-EF14-4843-B354-D21409B3F564}" type="slidenum">
              <a:rPr lang="en-US" smtClean="0"/>
              <a:t>34</a:t>
            </a:fld>
            <a:endParaRPr lang="en-US"/>
          </a:p>
        </p:txBody>
      </p:sp>
    </p:spTree>
    <p:extLst>
      <p:ext uri="{BB962C8B-B14F-4D97-AF65-F5344CB8AC3E}">
        <p14:creationId xmlns:p14="http://schemas.microsoft.com/office/powerpoint/2010/main" val="580538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37E8199-EF14-4843-B354-D21409B3F564}" type="slidenum">
              <a:rPr lang="en-US" smtClean="0"/>
              <a:t>35</a:t>
            </a:fld>
            <a:endParaRPr lang="en-US"/>
          </a:p>
        </p:txBody>
      </p:sp>
      <p:pic>
        <p:nvPicPr>
          <p:cNvPr id="7" name="Picture 6"/>
          <p:cNvPicPr>
            <a:picLocks noChangeAspect="1"/>
          </p:cNvPicPr>
          <p:nvPr/>
        </p:nvPicPr>
        <p:blipFill>
          <a:blip r:embed="rId3"/>
          <a:stretch>
            <a:fillRect/>
          </a:stretch>
        </p:blipFill>
        <p:spPr>
          <a:xfrm>
            <a:off x="1295400" y="585367"/>
            <a:ext cx="5346700" cy="5791200"/>
          </a:xfrm>
          <a:prstGeom prst="rect">
            <a:avLst/>
          </a:prstGeom>
        </p:spPr>
      </p:pic>
      <p:sp>
        <p:nvSpPr>
          <p:cNvPr id="8" name="TextBox 7"/>
          <p:cNvSpPr txBox="1"/>
          <p:nvPr/>
        </p:nvSpPr>
        <p:spPr>
          <a:xfrm>
            <a:off x="6968412" y="5334000"/>
            <a:ext cx="2209800" cy="830997"/>
          </a:xfrm>
          <a:prstGeom prst="rect">
            <a:avLst/>
          </a:prstGeom>
          <a:noFill/>
        </p:spPr>
        <p:txBody>
          <a:bodyPr wrap="square" rtlCol="0">
            <a:spAutoFit/>
          </a:bodyPr>
          <a:lstStyle/>
          <a:p>
            <a:r>
              <a:rPr lang="en-US" sz="1200" dirty="0"/>
              <a:t>Source: U.S. Geological Survey http://http://</a:t>
            </a:r>
            <a:r>
              <a:rPr lang="en-US" sz="1200" dirty="0" err="1"/>
              <a:t>water.usgs.gov</a:t>
            </a:r>
            <a:r>
              <a:rPr lang="en-US" sz="1200" dirty="0"/>
              <a:t>/</a:t>
            </a:r>
            <a:r>
              <a:rPr lang="en-US" sz="1200" dirty="0" err="1"/>
              <a:t>nawqa</a:t>
            </a:r>
            <a:r>
              <a:rPr lang="en-US" sz="1200" dirty="0"/>
              <a:t>/sparrow/</a:t>
            </a:r>
            <a:r>
              <a:rPr lang="en-US" sz="1200" dirty="0" err="1"/>
              <a:t>gulf_findings</a:t>
            </a:r>
            <a:r>
              <a:rPr lang="en-US" sz="1200" dirty="0"/>
              <a:t>/</a:t>
            </a:r>
            <a:r>
              <a:rPr lang="en-US" sz="1200" dirty="0" err="1"/>
              <a:t>sparrow.barchart.sources.jpg</a:t>
            </a:r>
            <a:endParaRPr lang="en-US" sz="1200" dirty="0"/>
          </a:p>
        </p:txBody>
      </p:sp>
    </p:spTree>
    <p:extLst>
      <p:ext uri="{BB962C8B-B14F-4D97-AF65-F5344CB8AC3E}">
        <p14:creationId xmlns:p14="http://schemas.microsoft.com/office/powerpoint/2010/main" val="2724035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C:\Users\castendn\Desktop\TUES\Nutrient Module\Nitrogen Pollution to the Chesapeake B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773" y="0"/>
            <a:ext cx="5112453"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ooter Placeholder 1"/>
          <p:cNvSpPr>
            <a:spLocks noGrp="1"/>
          </p:cNvSpPr>
          <p:nvPr>
            <p:ph type="ftr" sz="quarter" idx="11"/>
          </p:nvPr>
        </p:nvSpPr>
        <p:spPr/>
        <p:txBody>
          <a:bodyPr/>
          <a:lstStyle/>
          <a:p>
            <a:r>
              <a:rPr lang="en-US"/>
              <a:t>Module 6) Introduction to Water Quality, EDDIE</a:t>
            </a:r>
          </a:p>
        </p:txBody>
      </p:sp>
      <p:sp>
        <p:nvSpPr>
          <p:cNvPr id="3" name="Slide Number Placeholder 2"/>
          <p:cNvSpPr>
            <a:spLocks noGrp="1"/>
          </p:cNvSpPr>
          <p:nvPr>
            <p:ph type="sldNum" sz="quarter" idx="12"/>
          </p:nvPr>
        </p:nvSpPr>
        <p:spPr/>
        <p:txBody>
          <a:bodyPr/>
          <a:lstStyle/>
          <a:p>
            <a:fld id="{B37E8199-EF14-4843-B354-D21409B3F564}" type="slidenum">
              <a:rPr lang="en-US" smtClean="0"/>
              <a:t>36</a:t>
            </a:fld>
            <a:endParaRPr lang="en-US"/>
          </a:p>
        </p:txBody>
      </p:sp>
    </p:spTree>
    <p:extLst>
      <p:ext uri="{BB962C8B-B14F-4D97-AF65-F5344CB8AC3E}">
        <p14:creationId xmlns:p14="http://schemas.microsoft.com/office/powerpoint/2010/main" val="209179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600" dirty="0">
                <a:latin typeface="+mn-lt"/>
              </a:rPr>
              <a:t>5. Management</a:t>
            </a:r>
          </a:p>
        </p:txBody>
      </p:sp>
      <p:sp>
        <p:nvSpPr>
          <p:cNvPr id="5" name="Content Placeholder 4"/>
          <p:cNvSpPr>
            <a:spLocks noGrp="1"/>
          </p:cNvSpPr>
          <p:nvPr>
            <p:ph idx="1"/>
          </p:nvPr>
        </p:nvSpPr>
        <p:spPr>
          <a:xfrm>
            <a:off x="628650" y="1847851"/>
            <a:ext cx="7886700" cy="4351338"/>
          </a:xfrm>
        </p:spPr>
        <p:txBody>
          <a:bodyPr>
            <a:normAutofit/>
          </a:bodyPr>
          <a:lstStyle/>
          <a:p>
            <a:r>
              <a:rPr lang="en-US" sz="2800" dirty="0"/>
              <a:t>How would you manage these impacts?</a:t>
            </a:r>
          </a:p>
          <a:p>
            <a:r>
              <a:rPr lang="en-US" sz="2800" dirty="0"/>
              <a:t>What challenges can you imagine?</a:t>
            </a:r>
          </a:p>
        </p:txBody>
      </p:sp>
      <p:sp>
        <p:nvSpPr>
          <p:cNvPr id="2" name="Footer Placeholder 1"/>
          <p:cNvSpPr>
            <a:spLocks noGrp="1"/>
          </p:cNvSpPr>
          <p:nvPr>
            <p:ph type="ftr" sz="quarter" idx="11"/>
          </p:nvPr>
        </p:nvSpPr>
        <p:spPr/>
        <p:txBody>
          <a:bodyPr/>
          <a:lstStyle/>
          <a:p>
            <a:r>
              <a:rPr lang="en-US"/>
              <a:t>Module 6) Introduction to Water Quality, EDDIE</a:t>
            </a:r>
          </a:p>
        </p:txBody>
      </p:sp>
      <p:sp>
        <p:nvSpPr>
          <p:cNvPr id="3" name="Slide Number Placeholder 2"/>
          <p:cNvSpPr>
            <a:spLocks noGrp="1"/>
          </p:cNvSpPr>
          <p:nvPr>
            <p:ph type="sldNum" sz="quarter" idx="12"/>
          </p:nvPr>
        </p:nvSpPr>
        <p:spPr/>
        <p:txBody>
          <a:bodyPr/>
          <a:lstStyle/>
          <a:p>
            <a:fld id="{B37E8199-EF14-4843-B354-D21409B3F564}" type="slidenum">
              <a:rPr lang="en-US" smtClean="0"/>
              <a:t>37</a:t>
            </a:fld>
            <a:endParaRPr lang="en-US"/>
          </a:p>
        </p:txBody>
      </p:sp>
    </p:spTree>
    <p:extLst>
      <p:ext uri="{BB962C8B-B14F-4D97-AF65-F5344CB8AC3E}">
        <p14:creationId xmlns:p14="http://schemas.microsoft.com/office/powerpoint/2010/main" val="2856348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pPr algn="ctr"/>
            <a:r>
              <a:rPr lang="en-US" sz="3600" dirty="0">
                <a:latin typeface="+mn-lt"/>
              </a:rPr>
              <a:t>The Clean Water Act</a:t>
            </a:r>
          </a:p>
        </p:txBody>
      </p:sp>
      <p:sp>
        <p:nvSpPr>
          <p:cNvPr id="3" name="Content Placeholder 2"/>
          <p:cNvSpPr>
            <a:spLocks noGrp="1"/>
          </p:cNvSpPr>
          <p:nvPr>
            <p:ph idx="1"/>
          </p:nvPr>
        </p:nvSpPr>
        <p:spPr>
          <a:xfrm>
            <a:off x="800100" y="1600200"/>
            <a:ext cx="7886700" cy="4351338"/>
          </a:xfrm>
        </p:spPr>
        <p:txBody>
          <a:bodyPr>
            <a:normAutofit/>
          </a:bodyPr>
          <a:lstStyle/>
          <a:p>
            <a:r>
              <a:rPr lang="en-US" sz="2600" dirty="0"/>
              <a:t>The U.S. Clean Water Act (CWA) is a series of federal legislative acts that form the foundation for protection of U.S. water resources:</a:t>
            </a:r>
          </a:p>
          <a:p>
            <a:pPr lvl="1"/>
            <a:r>
              <a:rPr lang="en-US" sz="2600" dirty="0"/>
              <a:t>Water Quality Act of 1965,</a:t>
            </a:r>
          </a:p>
          <a:p>
            <a:pPr lvl="1"/>
            <a:r>
              <a:rPr lang="en-US" sz="2600" dirty="0"/>
              <a:t>Federal Water Pollution Control Act of 1972, </a:t>
            </a:r>
          </a:p>
          <a:p>
            <a:pPr lvl="1"/>
            <a:r>
              <a:rPr lang="en-US" sz="2600" dirty="0"/>
              <a:t>Clean Water Act of 1977, and </a:t>
            </a:r>
          </a:p>
          <a:p>
            <a:pPr lvl="1"/>
            <a:r>
              <a:rPr lang="en-US" sz="2600" dirty="0"/>
              <a:t>Water Quality Act of 1987.  </a:t>
            </a:r>
          </a:p>
          <a:p>
            <a:r>
              <a:rPr lang="en-US" sz="2600" dirty="0"/>
              <a:t>The goal of the Clean Water Act (CWA) is "to restore and maintain the chemical, physical, and biological integrity of the Nation's waters" </a:t>
            </a:r>
          </a:p>
        </p:txBody>
      </p:sp>
      <p:sp>
        <p:nvSpPr>
          <p:cNvPr id="5" name="Slide Number Placeholder 4"/>
          <p:cNvSpPr>
            <a:spLocks noGrp="1"/>
          </p:cNvSpPr>
          <p:nvPr>
            <p:ph type="sldNum" sz="quarter" idx="12"/>
          </p:nvPr>
        </p:nvSpPr>
        <p:spPr/>
        <p:txBody>
          <a:bodyPr/>
          <a:lstStyle/>
          <a:p>
            <a:fld id="{B37E8199-EF14-4843-B354-D21409B3F564}" type="slidenum">
              <a:rPr lang="en-US" smtClean="0"/>
              <a:t>38</a:t>
            </a:fld>
            <a:endParaRPr lang="en-US"/>
          </a:p>
        </p:txBody>
      </p:sp>
    </p:spTree>
    <p:extLst>
      <p:ext uri="{BB962C8B-B14F-4D97-AF65-F5344CB8AC3E}">
        <p14:creationId xmlns:p14="http://schemas.microsoft.com/office/powerpoint/2010/main" val="2091929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US" sz="3600" dirty="0">
                <a:latin typeface="+mn-lt"/>
              </a:rPr>
              <a:t>State 303(d) Lists</a:t>
            </a:r>
          </a:p>
        </p:txBody>
      </p:sp>
      <p:sp>
        <p:nvSpPr>
          <p:cNvPr id="3" name="Content Placeholder 2"/>
          <p:cNvSpPr>
            <a:spLocks noGrp="1"/>
          </p:cNvSpPr>
          <p:nvPr>
            <p:ph idx="1"/>
          </p:nvPr>
        </p:nvSpPr>
        <p:spPr>
          <a:xfrm>
            <a:off x="800100" y="1764506"/>
            <a:ext cx="7886700" cy="4351338"/>
          </a:xfrm>
        </p:spPr>
        <p:txBody>
          <a:bodyPr>
            <a:normAutofit/>
          </a:bodyPr>
          <a:lstStyle/>
          <a:p>
            <a:r>
              <a:rPr lang="en-US" sz="2400" dirty="0"/>
              <a:t>Under section 303(d) of the CWA, states, territories, and authorized tribes, collectively referred to in the act as "states," are required to develop lists of impaired and threatened waters (stream/river segments, lakes) </a:t>
            </a:r>
          </a:p>
          <a:p>
            <a:r>
              <a:rPr lang="en-US" sz="2400" dirty="0"/>
              <a:t>These are waters for which technology-based regulations and other </a:t>
            </a:r>
            <a:r>
              <a:rPr lang="en-US" sz="2400" b="1" dirty="0"/>
              <a:t>required controls are not stringent enough </a:t>
            </a:r>
            <a:r>
              <a:rPr lang="en-US" sz="2400" dirty="0"/>
              <a:t>to meet the water quality standards set by states.</a:t>
            </a:r>
          </a:p>
          <a:p>
            <a:r>
              <a:rPr lang="en-US" sz="2400" dirty="0"/>
              <a:t>The law requires that states establish priority rankings for waters on </a:t>
            </a:r>
            <a:r>
              <a:rPr lang="en-US" sz="2400" b="1" dirty="0"/>
              <a:t>303(d) lists </a:t>
            </a:r>
          </a:p>
          <a:p>
            <a:r>
              <a:rPr lang="en-US" sz="2400" dirty="0"/>
              <a:t>All states to submit 303(d) lists for EPA approval every two years on even-numbered years. </a:t>
            </a:r>
            <a:endParaRPr lang="en-US" sz="2400" b="1" dirty="0"/>
          </a:p>
          <a:p>
            <a:endParaRPr lang="en-US" sz="2400" dirty="0"/>
          </a:p>
        </p:txBody>
      </p:sp>
      <p:sp>
        <p:nvSpPr>
          <p:cNvPr id="5" name="Slide Number Placeholder 4"/>
          <p:cNvSpPr>
            <a:spLocks noGrp="1"/>
          </p:cNvSpPr>
          <p:nvPr>
            <p:ph type="sldNum" sz="quarter" idx="12"/>
          </p:nvPr>
        </p:nvSpPr>
        <p:spPr/>
        <p:txBody>
          <a:bodyPr/>
          <a:lstStyle/>
          <a:p>
            <a:fld id="{B37E8199-EF14-4843-B354-D21409B3F564}" type="slidenum">
              <a:rPr lang="en-US" smtClean="0"/>
              <a:t>39</a:t>
            </a:fld>
            <a:endParaRPr lang="en-US"/>
          </a:p>
        </p:txBody>
      </p:sp>
    </p:spTree>
    <p:extLst>
      <p:ext uri="{BB962C8B-B14F-4D97-AF65-F5344CB8AC3E}">
        <p14:creationId xmlns:p14="http://schemas.microsoft.com/office/powerpoint/2010/main" val="116158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2697" y="848628"/>
            <a:ext cx="8229600" cy="667512"/>
          </a:xfrm>
        </p:spPr>
        <p:txBody>
          <a:bodyPr>
            <a:normAutofit/>
          </a:bodyPr>
          <a:lstStyle/>
          <a:p>
            <a:pPr algn="ctr"/>
            <a:r>
              <a:rPr lang="en-US" sz="3600" dirty="0">
                <a:latin typeface="+mn-lt"/>
              </a:rPr>
              <a:t>Water - The Universal Solvent</a:t>
            </a:r>
          </a:p>
        </p:txBody>
      </p:sp>
      <p:sp>
        <p:nvSpPr>
          <p:cNvPr id="3" name="Content Placeholder 2"/>
          <p:cNvSpPr>
            <a:spLocks noGrp="1"/>
          </p:cNvSpPr>
          <p:nvPr>
            <p:ph idx="1"/>
          </p:nvPr>
        </p:nvSpPr>
        <p:spPr>
          <a:xfrm>
            <a:off x="304800" y="2091004"/>
            <a:ext cx="8534400" cy="4221163"/>
          </a:xfrm>
        </p:spPr>
        <p:txBody>
          <a:bodyPr>
            <a:normAutofit/>
          </a:bodyPr>
          <a:lstStyle/>
          <a:p>
            <a:r>
              <a:rPr lang="en-US" sz="2600" dirty="0"/>
              <a:t>Water is called a “universal solvent”</a:t>
            </a:r>
          </a:p>
          <a:p>
            <a:pPr lvl="1"/>
            <a:r>
              <a:rPr lang="en-US" sz="2600" dirty="0"/>
              <a:t>H</a:t>
            </a:r>
            <a:r>
              <a:rPr lang="en-US" sz="2600" baseline="-25000" dirty="0"/>
              <a:t>2</a:t>
            </a:r>
            <a:r>
              <a:rPr lang="en-US" sz="2600" dirty="0"/>
              <a:t>O is a “V-shaped,” polar molecule</a:t>
            </a:r>
          </a:p>
          <a:p>
            <a:pPr lvl="1"/>
            <a:r>
              <a:rPr lang="en-US" sz="2600" dirty="0"/>
              <a:t>Unequal sharing of electrons results in partial charges (</a:t>
            </a:r>
            <a:r>
              <a:rPr lang="en-US" sz="2600" dirty="0">
                <a:latin typeface="Symbol" charset="2"/>
                <a:cs typeface="Symbol" charset="2"/>
              </a:rPr>
              <a:t>d</a:t>
            </a:r>
            <a:r>
              <a:rPr lang="en-US" sz="2600" dirty="0"/>
              <a:t>)</a:t>
            </a:r>
          </a:p>
          <a:p>
            <a:pPr lvl="1"/>
            <a:r>
              <a:rPr lang="en-US" sz="2600" dirty="0"/>
              <a:t>The O has </a:t>
            </a:r>
            <a:r>
              <a:rPr lang="en-US" sz="2600" dirty="0">
                <a:latin typeface="Symbol" charset="2"/>
                <a:cs typeface="Symbol" charset="2"/>
              </a:rPr>
              <a:t>d</a:t>
            </a:r>
            <a:r>
              <a:rPr lang="en-US" sz="2600" baseline="30000" dirty="0"/>
              <a:t>-</a:t>
            </a:r>
            <a:r>
              <a:rPr lang="en-US" sz="2600" dirty="0"/>
              <a:t> and the two H have a </a:t>
            </a:r>
            <a:r>
              <a:rPr lang="en-US" sz="2600" dirty="0">
                <a:latin typeface="Symbol" charset="2"/>
                <a:cs typeface="Symbol" charset="2"/>
              </a:rPr>
              <a:t>d</a:t>
            </a:r>
            <a:r>
              <a:rPr lang="en-US" sz="2600" baseline="30000" dirty="0"/>
              <a:t>+</a:t>
            </a:r>
            <a:endParaRPr lang="en-US" sz="2600" dirty="0"/>
          </a:p>
          <a:p>
            <a:r>
              <a:rPr lang="en-US" sz="2600" dirty="0"/>
              <a:t>Dissolution occurs when:</a:t>
            </a:r>
          </a:p>
          <a:p>
            <a:pPr lvl="1"/>
            <a:r>
              <a:rPr lang="en-US" sz="2600" dirty="0"/>
              <a:t>The negative end of H</a:t>
            </a:r>
            <a:r>
              <a:rPr lang="en-US" sz="2600" baseline="-25000" dirty="0"/>
              <a:t>2</a:t>
            </a:r>
            <a:r>
              <a:rPr lang="en-US" sz="2600" dirty="0"/>
              <a:t>O surrounds positively charged ions called “</a:t>
            </a:r>
            <a:r>
              <a:rPr lang="en-US" sz="2600" dirty="0" err="1"/>
              <a:t>cations</a:t>
            </a:r>
            <a:r>
              <a:rPr lang="en-US" sz="2600" dirty="0"/>
              <a:t>” (Ca</a:t>
            </a:r>
            <a:r>
              <a:rPr lang="en-US" sz="2600" baseline="30000" dirty="0"/>
              <a:t>2+</a:t>
            </a:r>
            <a:r>
              <a:rPr lang="en-US" sz="2600" dirty="0"/>
              <a:t>, NH</a:t>
            </a:r>
            <a:r>
              <a:rPr lang="en-US" sz="2600" baseline="-25000" dirty="0"/>
              <a:t>4</a:t>
            </a:r>
            <a:r>
              <a:rPr lang="en-US" sz="2600" baseline="30000" dirty="0"/>
              <a:t>+</a:t>
            </a:r>
            <a:r>
              <a:rPr lang="en-US" sz="2600" dirty="0"/>
              <a:t>, K</a:t>
            </a:r>
            <a:r>
              <a:rPr lang="en-US" sz="2600" baseline="30000" dirty="0"/>
              <a:t>+</a:t>
            </a:r>
            <a:r>
              <a:rPr lang="en-US" sz="2600" dirty="0"/>
              <a:t>)</a:t>
            </a:r>
          </a:p>
          <a:p>
            <a:pPr lvl="1"/>
            <a:r>
              <a:rPr lang="en-US" sz="2600" dirty="0"/>
              <a:t>The positive end of  H</a:t>
            </a:r>
            <a:r>
              <a:rPr lang="en-US" sz="2600" baseline="-25000" dirty="0"/>
              <a:t>2</a:t>
            </a:r>
            <a:r>
              <a:rPr lang="en-US" sz="2600" dirty="0"/>
              <a:t>O surrounds negatively charged ions called “anions” (NO</a:t>
            </a:r>
            <a:r>
              <a:rPr lang="en-US" sz="2600" baseline="-25000" dirty="0"/>
              <a:t>2</a:t>
            </a:r>
            <a:r>
              <a:rPr lang="en-US" sz="2600" baseline="30000" dirty="0"/>
              <a:t>-</a:t>
            </a:r>
            <a:r>
              <a:rPr lang="en-US" sz="2600" dirty="0"/>
              <a:t>, NO</a:t>
            </a:r>
            <a:r>
              <a:rPr lang="en-US" sz="2600" baseline="-25000" dirty="0"/>
              <a:t>3</a:t>
            </a:r>
            <a:r>
              <a:rPr lang="en-US" sz="2600" baseline="30000" dirty="0"/>
              <a:t>-</a:t>
            </a:r>
            <a:r>
              <a:rPr lang="en-US" sz="2600" dirty="0"/>
              <a:t>, PO</a:t>
            </a:r>
            <a:r>
              <a:rPr lang="en-US" sz="2600" baseline="-25000" dirty="0"/>
              <a:t>4</a:t>
            </a:r>
            <a:r>
              <a:rPr lang="en-US" sz="2600" baseline="30000" dirty="0"/>
              <a:t>3-</a:t>
            </a:r>
            <a:r>
              <a:rPr lang="en-US" sz="2600" dirty="0"/>
              <a:t>)</a:t>
            </a:r>
          </a:p>
          <a:p>
            <a:pPr lvl="1"/>
            <a:endParaRPr lang="en-US" sz="2600" dirty="0"/>
          </a:p>
        </p:txBody>
      </p:sp>
      <p:sp>
        <p:nvSpPr>
          <p:cNvPr id="5" name="Slide Number Placeholder 4"/>
          <p:cNvSpPr>
            <a:spLocks noGrp="1"/>
          </p:cNvSpPr>
          <p:nvPr>
            <p:ph type="sldNum" sz="quarter" idx="12"/>
          </p:nvPr>
        </p:nvSpPr>
        <p:spPr/>
        <p:txBody>
          <a:bodyPr/>
          <a:lstStyle/>
          <a:p>
            <a:fld id="{B37E8199-EF14-4843-B354-D21409B3F564}" type="slidenum">
              <a:rPr lang="en-US" smtClean="0"/>
              <a:t>4</a:t>
            </a:fld>
            <a:endParaRPr lang="en-US"/>
          </a:p>
        </p:txBody>
      </p:sp>
      <p:grpSp>
        <p:nvGrpSpPr>
          <p:cNvPr id="14" name="Group 13"/>
          <p:cNvGrpSpPr/>
          <p:nvPr/>
        </p:nvGrpSpPr>
        <p:grpSpPr>
          <a:xfrm>
            <a:off x="6553200" y="1051993"/>
            <a:ext cx="1962150" cy="1538807"/>
            <a:chOff x="6222756" y="1225079"/>
            <a:chExt cx="1487741" cy="1200069"/>
          </a:xfrm>
        </p:grpSpPr>
        <p:grpSp>
          <p:nvGrpSpPr>
            <p:cNvPr id="8" name="Group 7"/>
            <p:cNvGrpSpPr/>
            <p:nvPr/>
          </p:nvGrpSpPr>
          <p:grpSpPr>
            <a:xfrm rot="2010582">
              <a:off x="6222756" y="1439722"/>
              <a:ext cx="1371600" cy="985426"/>
              <a:chOff x="6629400" y="1371600"/>
              <a:chExt cx="1371600" cy="985426"/>
            </a:xfrm>
          </p:grpSpPr>
          <p:sp>
            <p:nvSpPr>
              <p:cNvPr id="7" name="Oval 6"/>
              <p:cNvSpPr/>
              <p:nvPr/>
            </p:nvSpPr>
            <p:spPr>
              <a:xfrm>
                <a:off x="6629400" y="1371600"/>
                <a:ext cx="457200" cy="45720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543800" y="1371600"/>
                <a:ext cx="457200" cy="45720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6858000" y="1524000"/>
                <a:ext cx="905585" cy="833026"/>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482207" y="1225079"/>
              <a:ext cx="1228290" cy="935292"/>
              <a:chOff x="6482207" y="1225079"/>
              <a:chExt cx="1228290" cy="935292"/>
            </a:xfrm>
          </p:grpSpPr>
          <p:sp>
            <p:nvSpPr>
              <p:cNvPr id="10" name="TextBox 9"/>
              <p:cNvSpPr txBox="1"/>
              <p:nvPr/>
            </p:nvSpPr>
            <p:spPr>
              <a:xfrm>
                <a:off x="6683451" y="1791039"/>
                <a:ext cx="457200" cy="369332"/>
              </a:xfrm>
              <a:prstGeom prst="rect">
                <a:avLst/>
              </a:prstGeom>
              <a:noFill/>
            </p:spPr>
            <p:txBody>
              <a:bodyPr wrap="square" rtlCol="0">
                <a:spAutoFit/>
              </a:bodyPr>
              <a:lstStyle/>
              <a:p>
                <a:r>
                  <a:rPr lang="en-US" dirty="0"/>
                  <a:t>O</a:t>
                </a:r>
              </a:p>
            </p:txBody>
          </p:sp>
          <p:sp>
            <p:nvSpPr>
              <p:cNvPr id="11" name="TextBox 10"/>
              <p:cNvSpPr txBox="1"/>
              <p:nvPr/>
            </p:nvSpPr>
            <p:spPr>
              <a:xfrm>
                <a:off x="6482207" y="1225079"/>
                <a:ext cx="457200" cy="369332"/>
              </a:xfrm>
              <a:prstGeom prst="rect">
                <a:avLst/>
              </a:prstGeom>
              <a:noFill/>
            </p:spPr>
            <p:txBody>
              <a:bodyPr wrap="square" rtlCol="0">
                <a:spAutoFit/>
              </a:bodyPr>
              <a:lstStyle/>
              <a:p>
                <a:r>
                  <a:rPr lang="en-US" dirty="0"/>
                  <a:t>H</a:t>
                </a:r>
              </a:p>
            </p:txBody>
          </p:sp>
          <p:sp>
            <p:nvSpPr>
              <p:cNvPr id="13" name="TextBox 12"/>
              <p:cNvSpPr txBox="1"/>
              <p:nvPr/>
            </p:nvSpPr>
            <p:spPr>
              <a:xfrm>
                <a:off x="7227925" y="1768202"/>
                <a:ext cx="482572" cy="369332"/>
              </a:xfrm>
              <a:prstGeom prst="rect">
                <a:avLst/>
              </a:prstGeom>
              <a:noFill/>
            </p:spPr>
            <p:txBody>
              <a:bodyPr wrap="square" rtlCol="0">
                <a:spAutoFit/>
              </a:bodyPr>
              <a:lstStyle/>
              <a:p>
                <a:r>
                  <a:rPr lang="en-US" dirty="0"/>
                  <a:t>H</a:t>
                </a:r>
              </a:p>
            </p:txBody>
          </p:sp>
        </p:grpSp>
      </p:grpSp>
      <p:sp>
        <p:nvSpPr>
          <p:cNvPr id="15" name="TextBox 14"/>
          <p:cNvSpPr txBox="1"/>
          <p:nvPr/>
        </p:nvSpPr>
        <p:spPr>
          <a:xfrm>
            <a:off x="7260038" y="840317"/>
            <a:ext cx="533400" cy="369332"/>
          </a:xfrm>
          <a:prstGeom prst="rect">
            <a:avLst/>
          </a:prstGeom>
          <a:noFill/>
        </p:spPr>
        <p:txBody>
          <a:bodyPr wrap="square" rtlCol="0">
            <a:spAutoFit/>
          </a:bodyPr>
          <a:lstStyle/>
          <a:p>
            <a:r>
              <a:rPr lang="en-US" dirty="0">
                <a:latin typeface="Symbol" charset="2"/>
                <a:cs typeface="Symbol" charset="2"/>
              </a:rPr>
              <a:t>d</a:t>
            </a:r>
            <a:r>
              <a:rPr lang="en-US" baseline="30000" dirty="0">
                <a:latin typeface="Symbol" charset="2"/>
                <a:cs typeface="Symbol" charset="2"/>
              </a:rPr>
              <a:t>+</a:t>
            </a:r>
          </a:p>
        </p:txBody>
      </p:sp>
      <p:sp>
        <p:nvSpPr>
          <p:cNvPr id="17" name="TextBox 16"/>
          <p:cNvSpPr txBox="1"/>
          <p:nvPr/>
        </p:nvSpPr>
        <p:spPr>
          <a:xfrm>
            <a:off x="8293938" y="1433601"/>
            <a:ext cx="533400" cy="369332"/>
          </a:xfrm>
          <a:prstGeom prst="rect">
            <a:avLst/>
          </a:prstGeom>
          <a:noFill/>
        </p:spPr>
        <p:txBody>
          <a:bodyPr wrap="square" rtlCol="0">
            <a:spAutoFit/>
          </a:bodyPr>
          <a:lstStyle/>
          <a:p>
            <a:r>
              <a:rPr lang="en-US" dirty="0">
                <a:latin typeface="Symbol" charset="2"/>
                <a:cs typeface="Symbol" charset="2"/>
              </a:rPr>
              <a:t>d</a:t>
            </a:r>
            <a:r>
              <a:rPr lang="en-US" baseline="30000" dirty="0">
                <a:latin typeface="Symbol" charset="2"/>
                <a:cs typeface="Symbol" charset="2"/>
              </a:rPr>
              <a:t>+</a:t>
            </a:r>
          </a:p>
        </p:txBody>
      </p:sp>
      <p:sp>
        <p:nvSpPr>
          <p:cNvPr id="18" name="TextBox 17"/>
          <p:cNvSpPr txBox="1"/>
          <p:nvPr/>
        </p:nvSpPr>
        <p:spPr>
          <a:xfrm>
            <a:off x="6503857" y="2200487"/>
            <a:ext cx="533400" cy="369332"/>
          </a:xfrm>
          <a:prstGeom prst="rect">
            <a:avLst/>
          </a:prstGeom>
          <a:noFill/>
        </p:spPr>
        <p:txBody>
          <a:bodyPr wrap="square" rtlCol="0">
            <a:spAutoFit/>
          </a:bodyPr>
          <a:lstStyle/>
          <a:p>
            <a:r>
              <a:rPr lang="en-US" dirty="0">
                <a:latin typeface="Symbol" charset="2"/>
                <a:cs typeface="Symbol" charset="2"/>
              </a:rPr>
              <a:t>d</a:t>
            </a:r>
            <a:r>
              <a:rPr lang="en-US" baseline="30000" dirty="0">
                <a:latin typeface="Symbol" charset="2"/>
                <a:cs typeface="Symbol" charset="2"/>
              </a:rPr>
              <a:t>-</a:t>
            </a:r>
          </a:p>
        </p:txBody>
      </p:sp>
    </p:spTree>
    <p:extLst>
      <p:ext uri="{BB962C8B-B14F-4D97-AF65-F5344CB8AC3E}">
        <p14:creationId xmlns:p14="http://schemas.microsoft.com/office/powerpoint/2010/main" val="150714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Calibri" panose="020F0502020204030204" pitchFamily="34" charset="0"/>
              </a:rPr>
              <a:t>Summary of Key Points</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B37E8199-EF14-4843-B354-D21409B3F564}" type="slidenum">
              <a:rPr lang="en-US" smtClean="0"/>
              <a:t>40</a:t>
            </a:fld>
            <a:endParaRPr lang="en-US"/>
          </a:p>
        </p:txBody>
      </p:sp>
    </p:spTree>
    <p:extLst>
      <p:ext uri="{BB962C8B-B14F-4D97-AF65-F5344CB8AC3E}">
        <p14:creationId xmlns:p14="http://schemas.microsoft.com/office/powerpoint/2010/main" val="320304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412"/>
            <a:ext cx="8229600" cy="972312"/>
          </a:xfrm>
        </p:spPr>
        <p:txBody>
          <a:bodyPr>
            <a:normAutofit/>
          </a:bodyPr>
          <a:lstStyle/>
          <a:p>
            <a:pPr algn="ctr"/>
            <a:r>
              <a:rPr lang="en-US" sz="3600" dirty="0">
                <a:latin typeface="+mn-lt"/>
              </a:rPr>
              <a:t>Water – The Universal Solvent</a:t>
            </a:r>
          </a:p>
        </p:txBody>
      </p:sp>
      <p:sp>
        <p:nvSpPr>
          <p:cNvPr id="3" name="Content Placeholder 2"/>
          <p:cNvSpPr>
            <a:spLocks noGrp="1"/>
          </p:cNvSpPr>
          <p:nvPr>
            <p:ph idx="1"/>
          </p:nvPr>
        </p:nvSpPr>
        <p:spPr>
          <a:xfrm>
            <a:off x="228600" y="1729740"/>
            <a:ext cx="5715000" cy="4389120"/>
          </a:xfrm>
        </p:spPr>
        <p:txBody>
          <a:bodyPr>
            <a:normAutofit/>
          </a:bodyPr>
          <a:lstStyle/>
          <a:p>
            <a:r>
              <a:rPr lang="en-US" sz="2400" dirty="0"/>
              <a:t>Water can dissolve other polar molecules and gases</a:t>
            </a:r>
          </a:p>
          <a:p>
            <a:pPr lvl="1"/>
            <a:r>
              <a:rPr lang="en-US" sz="2400" dirty="0"/>
              <a:t>Solids:  Salts such as </a:t>
            </a:r>
            <a:r>
              <a:rPr lang="en-US" sz="2400" dirty="0" err="1"/>
              <a:t>NaCl</a:t>
            </a:r>
            <a:endParaRPr lang="en-US" sz="2400" dirty="0"/>
          </a:p>
          <a:p>
            <a:pPr lvl="1"/>
            <a:r>
              <a:rPr lang="en-US" sz="2400" dirty="0"/>
              <a:t>Liquids: Ethanol (C</a:t>
            </a:r>
            <a:r>
              <a:rPr lang="en-US" sz="2400" baseline="-25000" dirty="0"/>
              <a:t>2</a:t>
            </a:r>
            <a:r>
              <a:rPr lang="en-US" sz="2400" dirty="0"/>
              <a:t>H</a:t>
            </a:r>
            <a:r>
              <a:rPr lang="en-US" sz="2400" baseline="-25000" dirty="0"/>
              <a:t>6</a:t>
            </a:r>
            <a:r>
              <a:rPr lang="en-US" sz="2400" dirty="0"/>
              <a:t>O)</a:t>
            </a:r>
          </a:p>
          <a:p>
            <a:pPr lvl="1"/>
            <a:r>
              <a:rPr lang="en-US" sz="2400" dirty="0"/>
              <a:t>Gases:  O</a:t>
            </a:r>
            <a:r>
              <a:rPr lang="en-US" sz="2400" baseline="-25000" dirty="0"/>
              <a:t>2</a:t>
            </a:r>
            <a:r>
              <a:rPr lang="en-US" sz="2400" dirty="0"/>
              <a:t>, CO</a:t>
            </a:r>
            <a:r>
              <a:rPr lang="en-US" sz="2400" baseline="-25000" dirty="0"/>
              <a:t>2</a:t>
            </a:r>
            <a:r>
              <a:rPr lang="en-US" sz="2400" dirty="0"/>
              <a:t>, CH</a:t>
            </a:r>
            <a:r>
              <a:rPr lang="en-US" sz="2400" baseline="-25000" dirty="0"/>
              <a:t>4</a:t>
            </a:r>
          </a:p>
          <a:p>
            <a:r>
              <a:rPr lang="en-US" sz="2400" dirty="0"/>
              <a:t>Water cannot dissolve non-polar molecules</a:t>
            </a:r>
          </a:p>
          <a:p>
            <a:pPr lvl="1"/>
            <a:r>
              <a:rPr lang="en-US" sz="2400" dirty="0"/>
              <a:t>Hydrocarbons (motor oils, gasoline, diesel) </a:t>
            </a:r>
          </a:p>
          <a:p>
            <a:pPr lvl="1"/>
            <a:r>
              <a:rPr lang="en-US" sz="2400" dirty="0"/>
              <a:t>Glass (SiO2) </a:t>
            </a:r>
          </a:p>
          <a:p>
            <a:pPr lvl="1"/>
            <a:r>
              <a:rPr lang="en-US" sz="2400" dirty="0"/>
              <a:t>Plastics (long chains of H, O, and C)</a:t>
            </a:r>
          </a:p>
        </p:txBody>
      </p:sp>
      <p:sp>
        <p:nvSpPr>
          <p:cNvPr id="5" name="Slide Number Placeholder 4"/>
          <p:cNvSpPr>
            <a:spLocks noGrp="1"/>
          </p:cNvSpPr>
          <p:nvPr>
            <p:ph type="sldNum" sz="quarter" idx="12"/>
          </p:nvPr>
        </p:nvSpPr>
        <p:spPr/>
        <p:txBody>
          <a:bodyPr/>
          <a:lstStyle/>
          <a:p>
            <a:fld id="{B37E8199-EF14-4843-B354-D21409B3F564}" type="slidenum">
              <a:rPr lang="en-US" smtClean="0"/>
              <a:t>5</a:t>
            </a:fld>
            <a:endParaRPr lang="en-US"/>
          </a:p>
        </p:txBody>
      </p:sp>
      <p:pic>
        <p:nvPicPr>
          <p:cNvPr id="2052" name="Picture 4" descr="File:Na+H2O.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916" y="1295400"/>
            <a:ext cx="3149406" cy="31494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183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a:bodyPr>
          <a:lstStyle/>
          <a:p>
            <a:pPr algn="ctr"/>
            <a:r>
              <a:rPr lang="en-US" sz="3600" dirty="0">
                <a:latin typeface="+mn-lt"/>
              </a:rPr>
              <a:t>Concentration</a:t>
            </a:r>
          </a:p>
        </p:txBody>
      </p:sp>
      <p:sp>
        <p:nvSpPr>
          <p:cNvPr id="3" name="Content Placeholder 2"/>
          <p:cNvSpPr>
            <a:spLocks noGrp="1"/>
          </p:cNvSpPr>
          <p:nvPr>
            <p:ph idx="1"/>
          </p:nvPr>
        </p:nvSpPr>
        <p:spPr>
          <a:xfrm>
            <a:off x="457200" y="1849810"/>
            <a:ext cx="8229600" cy="4221163"/>
          </a:xfrm>
        </p:spPr>
        <p:txBody>
          <a:bodyPr>
            <a:normAutofit/>
          </a:bodyPr>
          <a:lstStyle/>
          <a:p>
            <a:r>
              <a:rPr lang="en-US" sz="2600" dirty="0"/>
              <a:t>The mass of a substance (</a:t>
            </a:r>
            <a:r>
              <a:rPr lang="en-US" sz="2600" i="1" dirty="0"/>
              <a:t>solute</a:t>
            </a:r>
            <a:r>
              <a:rPr lang="en-US" sz="2600" dirty="0"/>
              <a:t>) dissolved in either a volume of water (</a:t>
            </a:r>
            <a:r>
              <a:rPr lang="en-US" sz="2600" i="1" dirty="0"/>
              <a:t>solvent</a:t>
            </a:r>
            <a:r>
              <a:rPr lang="en-US" sz="2600" dirty="0"/>
              <a:t>), or dissolved in a mass of water.</a:t>
            </a:r>
          </a:p>
          <a:p>
            <a:r>
              <a:rPr lang="en-US" sz="2600" dirty="0"/>
              <a:t>Common concentration units by volume:</a:t>
            </a:r>
          </a:p>
          <a:p>
            <a:pPr lvl="1"/>
            <a:r>
              <a:rPr lang="en-US" sz="2600" dirty="0"/>
              <a:t>Parts Per Thousand (</a:t>
            </a:r>
            <a:r>
              <a:rPr lang="en-US" sz="2600" dirty="0" err="1"/>
              <a:t>ppt</a:t>
            </a:r>
            <a:r>
              <a:rPr lang="en-US" sz="2600" dirty="0"/>
              <a:t>) = grams per liter (g/L)</a:t>
            </a:r>
          </a:p>
          <a:p>
            <a:pPr lvl="1"/>
            <a:r>
              <a:rPr lang="en-US" sz="2600" dirty="0"/>
              <a:t>Parts Per Million (ppm) = milligrams per liter (mg/L)</a:t>
            </a:r>
          </a:p>
          <a:p>
            <a:pPr lvl="1"/>
            <a:r>
              <a:rPr lang="en-US" sz="2600" dirty="0"/>
              <a:t>Parts Per Billion (ppb) = micrograms per L (µg/L)</a:t>
            </a:r>
          </a:p>
        </p:txBody>
      </p:sp>
      <p:sp>
        <p:nvSpPr>
          <p:cNvPr id="5" name="Slide Number Placeholder 4"/>
          <p:cNvSpPr>
            <a:spLocks noGrp="1"/>
          </p:cNvSpPr>
          <p:nvPr>
            <p:ph type="sldNum" sz="quarter" idx="12"/>
          </p:nvPr>
        </p:nvSpPr>
        <p:spPr/>
        <p:txBody>
          <a:bodyPr/>
          <a:lstStyle/>
          <a:p>
            <a:fld id="{B37E8199-EF14-4843-B354-D21409B3F564}" type="slidenum">
              <a:rPr lang="en-US" smtClean="0"/>
              <a:t>6</a:t>
            </a:fld>
            <a:endParaRPr lang="en-US"/>
          </a:p>
        </p:txBody>
      </p:sp>
    </p:spTree>
    <p:extLst>
      <p:ext uri="{BB962C8B-B14F-4D97-AF65-F5344CB8AC3E}">
        <p14:creationId xmlns:p14="http://schemas.microsoft.com/office/powerpoint/2010/main" val="14906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Calibri" panose="020F0502020204030204" pitchFamily="34" charset="0"/>
              </a:rPr>
              <a:t>Common Nitrogen Species in Solution</a:t>
            </a:r>
          </a:p>
        </p:txBody>
      </p:sp>
      <p:sp>
        <p:nvSpPr>
          <p:cNvPr id="3" name="Content Placeholder 2"/>
          <p:cNvSpPr>
            <a:spLocks noGrp="1"/>
          </p:cNvSpPr>
          <p:nvPr>
            <p:ph idx="1"/>
          </p:nvPr>
        </p:nvSpPr>
        <p:spPr>
          <a:xfrm>
            <a:off x="762000" y="1752600"/>
            <a:ext cx="7886700" cy="4351338"/>
          </a:xfrm>
        </p:spPr>
        <p:txBody>
          <a:bodyPr>
            <a:normAutofit/>
          </a:bodyPr>
          <a:lstStyle/>
          <a:p>
            <a:pPr marL="0" indent="0">
              <a:buNone/>
            </a:pPr>
            <a:r>
              <a:rPr lang="en-US" sz="2600" u="sng" dirty="0"/>
              <a:t>Species:</a:t>
            </a:r>
            <a:r>
              <a:rPr lang="en-US" sz="2600" dirty="0"/>
              <a:t>				</a:t>
            </a:r>
            <a:r>
              <a:rPr lang="en-US" sz="2600" u="sng" dirty="0"/>
              <a:t>Oxidation state:</a:t>
            </a:r>
          </a:p>
          <a:p>
            <a:r>
              <a:rPr lang="en-US" sz="2600" dirty="0"/>
              <a:t>Ammonia: NH3 			(N=3- H=1+)</a:t>
            </a:r>
          </a:p>
          <a:p>
            <a:r>
              <a:rPr lang="en-US" sz="2600" dirty="0"/>
              <a:t>Ammonium: NH4+			(N=3-  H=1+)</a:t>
            </a:r>
          </a:p>
          <a:p>
            <a:r>
              <a:rPr lang="en-US" sz="2600" dirty="0"/>
              <a:t>Dissolved Nitrogen: N2		(N=0)</a:t>
            </a:r>
          </a:p>
          <a:p>
            <a:r>
              <a:rPr lang="en-US" sz="2600" dirty="0"/>
              <a:t>Nitrite: NO2-				(N=3+ O=2-)</a:t>
            </a:r>
          </a:p>
          <a:p>
            <a:r>
              <a:rPr lang="en-US" sz="2600" dirty="0"/>
              <a:t>Nitrate: NO3-				(N=5+ O=2-)</a:t>
            </a:r>
          </a:p>
        </p:txBody>
      </p:sp>
      <p:sp>
        <p:nvSpPr>
          <p:cNvPr id="5" name="Slide Number Placeholder 4"/>
          <p:cNvSpPr>
            <a:spLocks noGrp="1"/>
          </p:cNvSpPr>
          <p:nvPr>
            <p:ph type="sldNum" sz="quarter" idx="12"/>
          </p:nvPr>
        </p:nvSpPr>
        <p:spPr/>
        <p:txBody>
          <a:bodyPr/>
          <a:lstStyle/>
          <a:p>
            <a:fld id="{B37E8199-EF14-4843-B354-D21409B3F564}" type="slidenum">
              <a:rPr lang="en-US" smtClean="0"/>
              <a:t>7</a:t>
            </a:fld>
            <a:endParaRPr lang="en-US"/>
          </a:p>
        </p:txBody>
      </p:sp>
    </p:spTree>
    <p:extLst>
      <p:ext uri="{BB962C8B-B14F-4D97-AF65-F5344CB8AC3E}">
        <p14:creationId xmlns:p14="http://schemas.microsoft.com/office/powerpoint/2010/main" val="490337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7125"/>
            <a:ext cx="8229600" cy="667512"/>
          </a:xfrm>
        </p:spPr>
        <p:txBody>
          <a:bodyPr>
            <a:normAutofit/>
          </a:bodyPr>
          <a:lstStyle/>
          <a:p>
            <a:pPr algn="ctr"/>
            <a:r>
              <a:rPr lang="en-US" sz="3200" dirty="0">
                <a:latin typeface="+mn-lt"/>
              </a:rPr>
              <a:t>Ways to Report Nitrate Concentrations (units)</a:t>
            </a:r>
          </a:p>
        </p:txBody>
      </p:sp>
      <p:sp>
        <p:nvSpPr>
          <p:cNvPr id="3" name="Content Placeholder 2"/>
          <p:cNvSpPr>
            <a:spLocks noGrp="1"/>
          </p:cNvSpPr>
          <p:nvPr>
            <p:ph idx="1"/>
          </p:nvPr>
        </p:nvSpPr>
        <p:spPr>
          <a:xfrm>
            <a:off x="457200" y="1219200"/>
            <a:ext cx="8229600" cy="4876800"/>
          </a:xfrm>
        </p:spPr>
        <p:txBody>
          <a:bodyPr>
            <a:noAutofit/>
          </a:bodyPr>
          <a:lstStyle/>
          <a:p>
            <a:r>
              <a:rPr lang="en-US" sz="1800" b="1" dirty="0"/>
              <a:t>Nitrate (ppm)</a:t>
            </a:r>
          </a:p>
          <a:p>
            <a:pPr lvl="1"/>
            <a:r>
              <a:rPr lang="en-US" sz="1800" dirty="0"/>
              <a:t>This mass expression states the parts of nitrate present in one million parts of solution: 2 mg in 1 kg of water would be 2 ppm Nitrate.</a:t>
            </a:r>
          </a:p>
          <a:p>
            <a:r>
              <a:rPr lang="en-US" sz="1800" b="1" dirty="0"/>
              <a:t>Nitrate (mg/L)</a:t>
            </a:r>
          </a:p>
          <a:p>
            <a:pPr lvl="1"/>
            <a:r>
              <a:rPr lang="en-US" sz="1800" dirty="0"/>
              <a:t>This value represents the mass of one nitrogen atom PLUS the mass of 3 oxygen atoms (which make up the nitrate molecule) found in one liter of water</a:t>
            </a:r>
          </a:p>
          <a:p>
            <a:r>
              <a:rPr lang="en-US" sz="1800" b="1" dirty="0"/>
              <a:t>Nitrate-Nitrogen (NO3-N) (mg/L)</a:t>
            </a:r>
          </a:p>
          <a:p>
            <a:pPr lvl="1"/>
            <a:r>
              <a:rPr lang="en-US" sz="1800" dirty="0"/>
              <a:t>This term represents the mass of ONLY nitrogen in the nitrate molecules found in one liter of water.  </a:t>
            </a:r>
          </a:p>
          <a:p>
            <a:pPr lvl="1"/>
            <a:r>
              <a:rPr lang="en-US" sz="1800" dirty="0"/>
              <a:t>Because there is three times more oxygen than nitrogen in nitrate, concentrations of “nitrate” are larger than concentrations of “nitrate-nitrogen” for the same sample.</a:t>
            </a:r>
          </a:p>
          <a:p>
            <a:pPr lvl="1"/>
            <a:r>
              <a:rPr lang="en-US" sz="1800" dirty="0"/>
              <a:t>The U.S. EPA regulations are based on this value.</a:t>
            </a:r>
          </a:p>
          <a:p>
            <a:r>
              <a:rPr lang="en-US" sz="1800" b="1" dirty="0" err="1"/>
              <a:t>Nitrate+Nitrite</a:t>
            </a:r>
            <a:r>
              <a:rPr lang="en-US" sz="1800" b="1" dirty="0"/>
              <a:t> Nitrogen (NO3+NO2-N) (mg/L)</a:t>
            </a:r>
          </a:p>
          <a:p>
            <a:pPr lvl="1"/>
            <a:r>
              <a:rPr lang="en-US" sz="1800" dirty="0"/>
              <a:t>This is the mass of nitrogen from both nitrate and nitrite.  Nitrite is typically very small in surface water as it rapidly oxidizes to nitrate.</a:t>
            </a:r>
          </a:p>
          <a:p>
            <a:pPr lvl="1"/>
            <a:r>
              <a:rPr lang="en-US" sz="1800" dirty="0"/>
              <a:t>This value is reported by the USGS.</a:t>
            </a:r>
          </a:p>
        </p:txBody>
      </p:sp>
      <p:sp>
        <p:nvSpPr>
          <p:cNvPr id="5" name="Slide Number Placeholder 4"/>
          <p:cNvSpPr>
            <a:spLocks noGrp="1"/>
          </p:cNvSpPr>
          <p:nvPr>
            <p:ph type="sldNum" sz="quarter" idx="12"/>
          </p:nvPr>
        </p:nvSpPr>
        <p:spPr/>
        <p:txBody>
          <a:bodyPr/>
          <a:lstStyle/>
          <a:p>
            <a:fld id="{B37E8199-EF14-4843-B354-D21409B3F564}" type="slidenum">
              <a:rPr lang="en-US" smtClean="0"/>
              <a:t>8</a:t>
            </a:fld>
            <a:endParaRPr lang="en-US"/>
          </a:p>
        </p:txBody>
      </p:sp>
    </p:spTree>
    <p:extLst>
      <p:ext uri="{BB962C8B-B14F-4D97-AF65-F5344CB8AC3E}">
        <p14:creationId xmlns:p14="http://schemas.microsoft.com/office/powerpoint/2010/main" val="1154325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Calibri" panose="020F0502020204030204" pitchFamily="34" charset="0"/>
              </a:rPr>
              <a:t>2. Nutrients vs Toxins: Questions</a:t>
            </a:r>
          </a:p>
        </p:txBody>
      </p:sp>
      <p:sp>
        <p:nvSpPr>
          <p:cNvPr id="3" name="Content Placeholder 2"/>
          <p:cNvSpPr>
            <a:spLocks noGrp="1"/>
          </p:cNvSpPr>
          <p:nvPr>
            <p:ph idx="1"/>
          </p:nvPr>
        </p:nvSpPr>
        <p:spPr/>
        <p:txBody>
          <a:bodyPr>
            <a:normAutofit/>
          </a:bodyPr>
          <a:lstStyle/>
          <a:p>
            <a:r>
              <a:rPr lang="en-US" sz="2600" dirty="0"/>
              <a:t>What are nutrients?</a:t>
            </a:r>
          </a:p>
          <a:p>
            <a:r>
              <a:rPr lang="en-US" sz="2600" dirty="0"/>
              <a:t>Where do you find nutrients?</a:t>
            </a:r>
          </a:p>
          <a:p>
            <a:r>
              <a:rPr lang="en-US" sz="2600" dirty="0"/>
              <a:t>Are nutrients always “good”?</a:t>
            </a:r>
          </a:p>
          <a:p>
            <a:r>
              <a:rPr lang="en-US" sz="2600" dirty="0"/>
              <a:t>Can you every have too much?</a:t>
            </a:r>
          </a:p>
          <a:p>
            <a:r>
              <a:rPr lang="en-US" sz="2600" dirty="0"/>
              <a:t>What are toxins?</a:t>
            </a:r>
          </a:p>
        </p:txBody>
      </p:sp>
      <p:sp>
        <p:nvSpPr>
          <p:cNvPr id="5" name="Slide Number Placeholder 4"/>
          <p:cNvSpPr>
            <a:spLocks noGrp="1"/>
          </p:cNvSpPr>
          <p:nvPr>
            <p:ph type="sldNum" sz="quarter" idx="12"/>
          </p:nvPr>
        </p:nvSpPr>
        <p:spPr/>
        <p:txBody>
          <a:bodyPr/>
          <a:lstStyle/>
          <a:p>
            <a:fld id="{B37E8199-EF14-4843-B354-D21409B3F564}" type="slidenum">
              <a:rPr lang="en-US" smtClean="0"/>
              <a:t>9</a:t>
            </a:fld>
            <a:endParaRPr lang="en-US"/>
          </a:p>
        </p:txBody>
      </p:sp>
    </p:spTree>
    <p:extLst>
      <p:ext uri="{BB962C8B-B14F-4D97-AF65-F5344CB8AC3E}">
        <p14:creationId xmlns:p14="http://schemas.microsoft.com/office/powerpoint/2010/main" val="1886740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8296</TotalTime>
  <Words>3781</Words>
  <Application>Microsoft Office PowerPoint</Application>
  <PresentationFormat>On-screen Show (4:3)</PresentationFormat>
  <Paragraphs>350</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Aharoni</vt:lpstr>
      <vt:lpstr>Arial</vt:lpstr>
      <vt:lpstr>Calibri</vt:lpstr>
      <vt:lpstr>Calibri Light</vt:lpstr>
      <vt:lpstr>Symbol</vt:lpstr>
      <vt:lpstr>Office Theme</vt:lpstr>
      <vt:lpstr>  Project EDDIE: Water Quality</vt:lpstr>
      <vt:lpstr>Outline</vt:lpstr>
      <vt:lpstr>I. Chemistry Review Questions:</vt:lpstr>
      <vt:lpstr>Water - The Universal Solvent</vt:lpstr>
      <vt:lpstr>Water – The Universal Solvent</vt:lpstr>
      <vt:lpstr>Concentration</vt:lpstr>
      <vt:lpstr>Common Nitrogen Species in Solution</vt:lpstr>
      <vt:lpstr>Ways to Report Nitrate Concentrations (units)</vt:lpstr>
      <vt:lpstr>2. Nutrients vs Toxins: Questions</vt:lpstr>
      <vt:lpstr>Nutrients</vt:lpstr>
      <vt:lpstr>Nutrients vs. Toxins</vt:lpstr>
      <vt:lpstr>Nitrogen: A Nutrient or Toxin?</vt:lpstr>
      <vt:lpstr>The Nitrogen Cycle</vt:lpstr>
      <vt:lpstr>Draw the nitrogen cycle</vt:lpstr>
      <vt:lpstr>PowerPoint Presentation</vt:lpstr>
      <vt:lpstr>3. Impacts of Excess Nitrate</vt:lpstr>
      <vt:lpstr>What are Cyanobacteria?</vt:lpstr>
      <vt:lpstr>Redfield Ratio</vt:lpstr>
      <vt:lpstr>Cyanobacteria Blooms</vt:lpstr>
      <vt:lpstr>PowerPoint Presentation</vt:lpstr>
      <vt:lpstr>PowerPoint Presentation</vt:lpstr>
      <vt:lpstr>Other Impacts of Blooms: Cyanotoxins</vt:lpstr>
      <vt:lpstr>Therefore, Blooms threaten Drinking Water Supply</vt:lpstr>
      <vt:lpstr>Lake Erie Bloom: March 21, 2012</vt:lpstr>
      <vt:lpstr>PowerPoint Presentation</vt:lpstr>
      <vt:lpstr>Other impacts of blooms</vt:lpstr>
      <vt:lpstr>Impact on Eutrophication on Lakes - a natural geological process</vt:lpstr>
      <vt:lpstr>Kettle Pond in advanced stages of eutrophication (Rt 28, Index, New York; Photo by D. Castendyk) </vt:lpstr>
      <vt:lpstr>Former Kettle Pond after filling (Rt 28, Index, New York; Photo by Devin Castendyk) </vt:lpstr>
      <vt:lpstr>Impacts on Ecosystem and Fisheries</vt:lpstr>
      <vt:lpstr>PowerPoint Presentation</vt:lpstr>
      <vt:lpstr>Summary of Impacts of Nutrients</vt:lpstr>
      <vt:lpstr>4. Sources of Nutrients</vt:lpstr>
      <vt:lpstr>Sources of Excess Nutrients</vt:lpstr>
      <vt:lpstr>PowerPoint Presentation</vt:lpstr>
      <vt:lpstr>PowerPoint Presentation</vt:lpstr>
      <vt:lpstr>5. Management</vt:lpstr>
      <vt:lpstr>The Clean Water Act</vt:lpstr>
      <vt:lpstr>State 303(d) Lists</vt:lpstr>
      <vt:lpstr>Summary of Key Points</vt:lpstr>
    </vt:vector>
  </TitlesOfParts>
  <Company>SUNY College at Oneonta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Loading Module</dc:title>
  <dc:creator>Castendyk, Devin</dc:creator>
  <cp:lastModifiedBy>Edler, Kate</cp:lastModifiedBy>
  <cp:revision>109</cp:revision>
  <dcterms:created xsi:type="dcterms:W3CDTF">2014-08-19T21:11:02Z</dcterms:created>
  <dcterms:modified xsi:type="dcterms:W3CDTF">2016-08-24T09:47:36Z</dcterms:modified>
</cp:coreProperties>
</file>